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0080625" cy="7559675"/>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61BDB7BC-DF12-4012-B8DF-3660FFA0E45E}"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168000"/>
            <a:ext cx="9071280" cy="1261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 name="PlaceHolder 2"/>
          <p:cNvSpPr>
            <a:spLocks noGrp="1"/>
          </p:cNvSpPr>
          <p:nvPr>
            <p:ph/>
          </p:nvPr>
        </p:nvSpPr>
        <p:spPr>
          <a:xfrm>
            <a:off x="504000" y="4752000"/>
            <a:ext cx="88696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 name="PlaceHolder 3"/>
          <p:cNvSpPr>
            <a:spLocks noGrp="1"/>
          </p:cNvSpPr>
          <p:nvPr>
            <p:ph/>
          </p:nvPr>
        </p:nvSpPr>
        <p:spPr>
          <a:xfrm>
            <a:off x="504000" y="5805000"/>
            <a:ext cx="88696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2687112-4207-4E1C-9A48-E4C1ED3276D1}"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168000"/>
            <a:ext cx="9071280" cy="1261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3" name="PlaceHolder 2"/>
          <p:cNvSpPr>
            <a:spLocks noGrp="1"/>
          </p:cNvSpPr>
          <p:nvPr>
            <p:ph/>
          </p:nvPr>
        </p:nvSpPr>
        <p:spPr>
          <a:xfrm>
            <a:off x="504000" y="4752000"/>
            <a:ext cx="43282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4" name="PlaceHolder 3"/>
          <p:cNvSpPr>
            <a:spLocks noGrp="1"/>
          </p:cNvSpPr>
          <p:nvPr>
            <p:ph/>
          </p:nvPr>
        </p:nvSpPr>
        <p:spPr>
          <a:xfrm>
            <a:off x="5049000" y="4752000"/>
            <a:ext cx="43282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 name="PlaceHolder 4"/>
          <p:cNvSpPr>
            <a:spLocks noGrp="1"/>
          </p:cNvSpPr>
          <p:nvPr>
            <p:ph/>
          </p:nvPr>
        </p:nvSpPr>
        <p:spPr>
          <a:xfrm>
            <a:off x="504000" y="5805000"/>
            <a:ext cx="43282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 name="PlaceHolder 5"/>
          <p:cNvSpPr>
            <a:spLocks noGrp="1"/>
          </p:cNvSpPr>
          <p:nvPr>
            <p:ph/>
          </p:nvPr>
        </p:nvSpPr>
        <p:spPr>
          <a:xfrm>
            <a:off x="5049000" y="5805000"/>
            <a:ext cx="43282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EA5DD120-809F-437F-8309-7BB521B52B2A}"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504000" y="3168000"/>
            <a:ext cx="9071280" cy="1261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8" name="PlaceHolder 2"/>
          <p:cNvSpPr>
            <a:spLocks noGrp="1"/>
          </p:cNvSpPr>
          <p:nvPr>
            <p:ph/>
          </p:nvPr>
        </p:nvSpPr>
        <p:spPr>
          <a:xfrm>
            <a:off x="504000" y="4752000"/>
            <a:ext cx="28558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 name="PlaceHolder 3"/>
          <p:cNvSpPr>
            <a:spLocks noGrp="1"/>
          </p:cNvSpPr>
          <p:nvPr>
            <p:ph/>
          </p:nvPr>
        </p:nvSpPr>
        <p:spPr>
          <a:xfrm>
            <a:off x="3503160" y="4752000"/>
            <a:ext cx="28558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 name="PlaceHolder 4"/>
          <p:cNvSpPr>
            <a:spLocks noGrp="1"/>
          </p:cNvSpPr>
          <p:nvPr>
            <p:ph/>
          </p:nvPr>
        </p:nvSpPr>
        <p:spPr>
          <a:xfrm>
            <a:off x="6501960" y="4752000"/>
            <a:ext cx="28558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1" name="PlaceHolder 5"/>
          <p:cNvSpPr>
            <a:spLocks noGrp="1"/>
          </p:cNvSpPr>
          <p:nvPr>
            <p:ph/>
          </p:nvPr>
        </p:nvSpPr>
        <p:spPr>
          <a:xfrm>
            <a:off x="504000" y="5805000"/>
            <a:ext cx="28558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 name="PlaceHolder 6"/>
          <p:cNvSpPr>
            <a:spLocks noGrp="1"/>
          </p:cNvSpPr>
          <p:nvPr>
            <p:ph/>
          </p:nvPr>
        </p:nvSpPr>
        <p:spPr>
          <a:xfrm>
            <a:off x="3503160" y="5805000"/>
            <a:ext cx="28558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 name="PlaceHolder 7"/>
          <p:cNvSpPr>
            <a:spLocks noGrp="1"/>
          </p:cNvSpPr>
          <p:nvPr>
            <p:ph/>
          </p:nvPr>
        </p:nvSpPr>
        <p:spPr>
          <a:xfrm>
            <a:off x="6501960" y="5805000"/>
            <a:ext cx="28558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0C8F18D0-2317-47A8-B4EA-F9EF48B1CF77}"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168000"/>
            <a:ext cx="9071280" cy="1261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 name="PlaceHolder 2"/>
          <p:cNvSpPr>
            <a:spLocks noGrp="1"/>
          </p:cNvSpPr>
          <p:nvPr>
            <p:ph type="subTitle"/>
          </p:nvPr>
        </p:nvSpPr>
        <p:spPr>
          <a:xfrm>
            <a:off x="504000" y="4752000"/>
            <a:ext cx="8869680" cy="20156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21AEBEB-EFBC-4035-AD51-A75C910E340E}"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168000"/>
            <a:ext cx="9071280" cy="1261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 name="PlaceHolder 2"/>
          <p:cNvSpPr>
            <a:spLocks noGrp="1"/>
          </p:cNvSpPr>
          <p:nvPr>
            <p:ph/>
          </p:nvPr>
        </p:nvSpPr>
        <p:spPr>
          <a:xfrm>
            <a:off x="504000" y="4752000"/>
            <a:ext cx="8869680" cy="20156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0B67161-2A56-40C0-B7C9-B19E30304380}"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168000"/>
            <a:ext cx="9071280" cy="1261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 name="PlaceHolder 2"/>
          <p:cNvSpPr>
            <a:spLocks noGrp="1"/>
          </p:cNvSpPr>
          <p:nvPr>
            <p:ph/>
          </p:nvPr>
        </p:nvSpPr>
        <p:spPr>
          <a:xfrm>
            <a:off x="504000" y="4752000"/>
            <a:ext cx="4328280" cy="20156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 name="PlaceHolder 3"/>
          <p:cNvSpPr>
            <a:spLocks noGrp="1"/>
          </p:cNvSpPr>
          <p:nvPr>
            <p:ph/>
          </p:nvPr>
        </p:nvSpPr>
        <p:spPr>
          <a:xfrm>
            <a:off x="5049000" y="4752000"/>
            <a:ext cx="4328280" cy="20156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CD16E90B-6FCC-403C-89FB-C3717B35FB2C}"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168000"/>
            <a:ext cx="9071280" cy="1261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E2122EA-F4C0-4D4E-B5A8-ECCA23FA2B58}"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504000" y="3168000"/>
            <a:ext cx="9071280" cy="585036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1ED3E84-7A59-4A0F-A0E9-930954D7C8DA}"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04000" y="3168000"/>
            <a:ext cx="9071280" cy="1261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 name="PlaceHolder 2"/>
          <p:cNvSpPr>
            <a:spLocks noGrp="1"/>
          </p:cNvSpPr>
          <p:nvPr>
            <p:ph/>
          </p:nvPr>
        </p:nvSpPr>
        <p:spPr>
          <a:xfrm>
            <a:off x="504000" y="4752000"/>
            <a:ext cx="43282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 name="PlaceHolder 3"/>
          <p:cNvSpPr>
            <a:spLocks noGrp="1"/>
          </p:cNvSpPr>
          <p:nvPr>
            <p:ph/>
          </p:nvPr>
        </p:nvSpPr>
        <p:spPr>
          <a:xfrm>
            <a:off x="5049000" y="4752000"/>
            <a:ext cx="4328280" cy="20156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 name="PlaceHolder 4"/>
          <p:cNvSpPr>
            <a:spLocks noGrp="1"/>
          </p:cNvSpPr>
          <p:nvPr>
            <p:ph/>
          </p:nvPr>
        </p:nvSpPr>
        <p:spPr>
          <a:xfrm>
            <a:off x="504000" y="5805000"/>
            <a:ext cx="43282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D19CA98-F635-4070-9558-40CE2C098CD0}"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04000" y="3168000"/>
            <a:ext cx="9071280" cy="1261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 name="PlaceHolder 2"/>
          <p:cNvSpPr>
            <a:spLocks noGrp="1"/>
          </p:cNvSpPr>
          <p:nvPr>
            <p:ph/>
          </p:nvPr>
        </p:nvSpPr>
        <p:spPr>
          <a:xfrm>
            <a:off x="504000" y="4752000"/>
            <a:ext cx="4328280" cy="20156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 name="PlaceHolder 3"/>
          <p:cNvSpPr>
            <a:spLocks noGrp="1"/>
          </p:cNvSpPr>
          <p:nvPr>
            <p:ph/>
          </p:nvPr>
        </p:nvSpPr>
        <p:spPr>
          <a:xfrm>
            <a:off x="5049000" y="4752000"/>
            <a:ext cx="43282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 name="PlaceHolder 4"/>
          <p:cNvSpPr>
            <a:spLocks noGrp="1"/>
          </p:cNvSpPr>
          <p:nvPr>
            <p:ph/>
          </p:nvPr>
        </p:nvSpPr>
        <p:spPr>
          <a:xfrm>
            <a:off x="5049000" y="5805000"/>
            <a:ext cx="43282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B8B83B4-8F69-4736-AD00-7D3E2D07F81E}"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504000" y="3168000"/>
            <a:ext cx="9071280" cy="1261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6" name="PlaceHolder 2"/>
          <p:cNvSpPr>
            <a:spLocks noGrp="1"/>
          </p:cNvSpPr>
          <p:nvPr>
            <p:ph/>
          </p:nvPr>
        </p:nvSpPr>
        <p:spPr>
          <a:xfrm>
            <a:off x="504000" y="4752000"/>
            <a:ext cx="43282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 name="PlaceHolder 3"/>
          <p:cNvSpPr>
            <a:spLocks noGrp="1"/>
          </p:cNvSpPr>
          <p:nvPr>
            <p:ph/>
          </p:nvPr>
        </p:nvSpPr>
        <p:spPr>
          <a:xfrm>
            <a:off x="5049000" y="4752000"/>
            <a:ext cx="43282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 name="PlaceHolder 4"/>
          <p:cNvSpPr>
            <a:spLocks noGrp="1"/>
          </p:cNvSpPr>
          <p:nvPr>
            <p:ph/>
          </p:nvPr>
        </p:nvSpPr>
        <p:spPr>
          <a:xfrm>
            <a:off x="504000" y="5805000"/>
            <a:ext cx="8869680" cy="9612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328A36A-CEFA-4944-98AD-1A7432661216}"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0" y="0"/>
            <a:ext cx="10079640" cy="7559640"/>
          </a:xfrm>
          <a:prstGeom prst="rect">
            <a:avLst/>
          </a:prstGeom>
          <a:ln w="0">
            <a:noFill/>
          </a:ln>
        </p:spPr>
      </p:pic>
      <p:sp>
        <p:nvSpPr>
          <p:cNvPr id="1" name="PlaceHolder 1"/>
          <p:cNvSpPr>
            <a:spLocks noGrp="1"/>
          </p:cNvSpPr>
          <p:nvPr>
            <p:ph type="title"/>
          </p:nvPr>
        </p:nvSpPr>
        <p:spPr>
          <a:xfrm>
            <a:off x="504000" y="3168000"/>
            <a:ext cx="9071280" cy="1261800"/>
          </a:xfrm>
          <a:prstGeom prst="rect">
            <a:avLst/>
          </a:prstGeom>
          <a:noFill/>
          <a:ln w="0">
            <a:noFill/>
          </a:ln>
        </p:spPr>
        <p:txBody>
          <a:bodyPr lIns="0" rIns="0" tIns="0" bIns="0" anchor="ctr">
            <a:norm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 name="PlaceHolder 2"/>
          <p:cNvSpPr>
            <a:spLocks noGrp="1"/>
          </p:cNvSpPr>
          <p:nvPr>
            <p:ph type="body"/>
          </p:nvPr>
        </p:nvSpPr>
        <p:spPr>
          <a:xfrm>
            <a:off x="504000" y="4752000"/>
            <a:ext cx="4327920" cy="201564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 name="PlaceHolder 3"/>
          <p:cNvSpPr>
            <a:spLocks noGrp="1"/>
          </p:cNvSpPr>
          <p:nvPr>
            <p:ph type="body"/>
          </p:nvPr>
        </p:nvSpPr>
        <p:spPr>
          <a:xfrm>
            <a:off x="5049000" y="4752000"/>
            <a:ext cx="4327920" cy="961200"/>
          </a:xfrm>
          <a:prstGeom prst="rect">
            <a:avLst/>
          </a:prstGeom>
          <a:noFill/>
          <a:ln w="0">
            <a:noFill/>
          </a:ln>
        </p:spPr>
        <p:txBody>
          <a:bodyPr lIns="0" rIns="0" tIns="0" bIns="0" anchor="t">
            <a:normAutofit fontScale="31111"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 name="PlaceHolder 4"/>
          <p:cNvSpPr>
            <a:spLocks noGrp="1"/>
          </p:cNvSpPr>
          <p:nvPr>
            <p:ph type="body"/>
          </p:nvPr>
        </p:nvSpPr>
        <p:spPr>
          <a:xfrm>
            <a:off x="5049000" y="5805360"/>
            <a:ext cx="4327920" cy="961200"/>
          </a:xfrm>
          <a:prstGeom prst="rect">
            <a:avLst/>
          </a:prstGeom>
          <a:noFill/>
          <a:ln w="0">
            <a:noFill/>
          </a:ln>
        </p:spPr>
        <p:txBody>
          <a:bodyPr lIns="0" rIns="0" tIns="0" bIns="0" anchor="t">
            <a:normAutofit fontScale="31111" lnSpcReduction="1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 name="PlaceHolder 5"/>
          <p:cNvSpPr>
            <a:spLocks noGrp="1"/>
          </p:cNvSpPr>
          <p:nvPr>
            <p:ph type="ftr" idx="1"/>
          </p:nvPr>
        </p:nvSpPr>
        <p:spPr>
          <a:xfrm>
            <a:off x="3447000" y="6887160"/>
            <a:ext cx="3194640" cy="52092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6" name="PlaceHolder 6"/>
          <p:cNvSpPr>
            <a:spLocks noGrp="1"/>
          </p:cNvSpPr>
          <p:nvPr>
            <p:ph type="sldNum" idx="2"/>
          </p:nvPr>
        </p:nvSpPr>
        <p:spPr>
          <a:xfrm>
            <a:off x="7226640" y="6887160"/>
            <a:ext cx="2347920" cy="52092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929215B6-9B56-421F-A74A-006406931575}"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7" name="PlaceHolder 7"/>
          <p:cNvSpPr>
            <a:spLocks noGrp="1"/>
          </p:cNvSpPr>
          <p:nvPr>
            <p:ph type="dt" idx="3"/>
          </p:nvPr>
        </p:nvSpPr>
        <p:spPr>
          <a:xfrm>
            <a:off x="503640" y="6887160"/>
            <a:ext cx="2347920" cy="52092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168000"/>
            <a:ext cx="9071280" cy="1261800"/>
          </a:xfrm>
          <a:prstGeom prst="rect">
            <a:avLst/>
          </a:prstGeom>
          <a:noFill/>
          <a:ln w="0">
            <a:noFill/>
          </a:ln>
        </p:spPr>
        <p:txBody>
          <a:bodyPr lIns="0" rIns="0" tIns="0" bIns="0" anchor="ctr">
            <a:normAutofit fontScale="94444"/>
          </a:bodyPr>
          <a:p>
            <a:pPr indent="0" algn="ctr">
              <a:lnSpc>
                <a:spcPct val="100000"/>
              </a:lnSpc>
              <a:buNone/>
              <a:tabLst>
                <a:tab algn="l" pos="0"/>
              </a:tabLst>
            </a:pPr>
            <a:r>
              <a:rPr b="0" lang="en-US" sz="4400" spc="-1" strike="noStrike">
                <a:solidFill>
                  <a:srgbClr val="000000"/>
                </a:solidFill>
                <a:latin typeface="Times New Roman"/>
              </a:rPr>
              <a:t>The Holy Gospel of St. Luke </a:t>
            </a:r>
            <a:br>
              <a:rPr sz="4400"/>
            </a:br>
            <a:r>
              <a:rPr b="0" lang="en-US" sz="4400" spc="-1" strike="noStrike">
                <a:solidFill>
                  <a:srgbClr val="000000"/>
                </a:solidFill>
                <a:latin typeface="Times New Roman"/>
              </a:rPr>
              <a:t>Chapters 10 &amp; 11</a:t>
            </a:r>
            <a:endParaRPr b="0" lang="en-US" sz="4400" spc="-1" strike="noStrike">
              <a:solidFill>
                <a:srgbClr val="000000"/>
              </a:solidFill>
              <a:latin typeface="Arial"/>
            </a:endParaRPr>
          </a:p>
        </p:txBody>
      </p:sp>
      <p:pic>
        <p:nvPicPr>
          <p:cNvPr id="45" name="" descr=""/>
          <p:cNvPicPr/>
          <p:nvPr/>
        </p:nvPicPr>
        <p:blipFill>
          <a:blip r:embed="rId1"/>
          <a:stretch/>
        </p:blipFill>
        <p:spPr>
          <a:xfrm>
            <a:off x="108360" y="108000"/>
            <a:ext cx="1491480" cy="15159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The Good Samaritan - Takeaway</a:t>
            </a:r>
            <a:endParaRPr b="0" lang="en-US" sz="4400" spc="-1" strike="noStrike">
              <a:solidFill>
                <a:srgbClr val="000000"/>
              </a:solidFill>
              <a:latin typeface="Arial"/>
            </a:endParaRPr>
          </a:p>
        </p:txBody>
      </p:sp>
      <p:sp>
        <p:nvSpPr>
          <p:cNvPr id="75" name="PlaceHolder 2"/>
          <p:cNvSpPr>
            <a:spLocks noGrp="1"/>
          </p:cNvSpPr>
          <p:nvPr>
            <p:ph/>
          </p:nvPr>
        </p:nvSpPr>
        <p:spPr>
          <a:xfrm>
            <a:off x="504000" y="1769040"/>
            <a:ext cx="5439600" cy="4860360"/>
          </a:xfrm>
          <a:prstGeom prst="rect">
            <a:avLst/>
          </a:prstGeom>
          <a:noFill/>
          <a:ln w="0">
            <a:noFill/>
          </a:ln>
        </p:spPr>
        <p:txBody>
          <a:bodyPr lIns="0" rIns="0" tIns="0" bIns="0" anchor="t">
            <a:normAutofit fontScale="81111"/>
          </a:bodyPr>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Be kindhearted and compassionate</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Accept all mankind of every race as if they were relatives to us</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000000"/>
                </a:solidFill>
                <a:latin typeface="Times New Roman"/>
              </a:rPr>
              <a:t>Bandaged, poured oil &amp; wine, put him on his animal, took him to an inn, and got a care taker the next day. Without being asked.</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000000"/>
                </a:solidFill>
                <a:latin typeface="Times New Roman"/>
              </a:rPr>
              <a:t>Sacrificed time, resources, and personal safety</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000000"/>
                </a:solidFill>
                <a:latin typeface="Times New Roman"/>
              </a:rPr>
              <a:t>Who was the neighbor? </a:t>
            </a:r>
            <a:endParaRPr b="0" lang="en-US" sz="3200" spc="-1" strike="noStrike">
              <a:solidFill>
                <a:srgbClr val="000000"/>
              </a:solidFill>
              <a:latin typeface="Arial"/>
            </a:endParaRPr>
          </a:p>
        </p:txBody>
      </p:sp>
      <p:pic>
        <p:nvPicPr>
          <p:cNvPr id="76" name="" descr=""/>
          <p:cNvPicPr/>
          <p:nvPr/>
        </p:nvPicPr>
        <p:blipFill>
          <a:blip r:embed="rId1"/>
          <a:stretch/>
        </p:blipFill>
        <p:spPr>
          <a:xfrm>
            <a:off x="108720" y="108360"/>
            <a:ext cx="1491120" cy="1515600"/>
          </a:xfrm>
          <a:prstGeom prst="rect">
            <a:avLst/>
          </a:prstGeom>
          <a:ln w="0">
            <a:noFill/>
          </a:ln>
        </p:spPr>
      </p:pic>
      <p:pic>
        <p:nvPicPr>
          <p:cNvPr id="77" name="" descr=""/>
          <p:cNvPicPr/>
          <p:nvPr/>
        </p:nvPicPr>
        <p:blipFill>
          <a:blip r:embed="rId2"/>
          <a:stretch/>
        </p:blipFill>
        <p:spPr>
          <a:xfrm>
            <a:off x="6136200" y="1828800"/>
            <a:ext cx="3510360" cy="48286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Mary &amp; Martha</a:t>
            </a:r>
            <a:endParaRPr b="0" lang="en-US" sz="4400" spc="-1" strike="noStrike">
              <a:solidFill>
                <a:srgbClr val="000000"/>
              </a:solidFill>
              <a:latin typeface="Arial"/>
            </a:endParaRPr>
          </a:p>
        </p:txBody>
      </p:sp>
      <p:sp>
        <p:nvSpPr>
          <p:cNvPr id="79" name="PlaceHolder 2"/>
          <p:cNvSpPr>
            <a:spLocks noGrp="1"/>
          </p:cNvSpPr>
          <p:nvPr>
            <p:ph/>
          </p:nvPr>
        </p:nvSpPr>
        <p:spPr>
          <a:xfrm>
            <a:off x="504000" y="1769040"/>
            <a:ext cx="4982400" cy="4384080"/>
          </a:xfrm>
          <a:prstGeom prst="rect">
            <a:avLst/>
          </a:prstGeom>
          <a:noFill/>
          <a:ln w="0">
            <a:noFill/>
          </a:ln>
        </p:spPr>
        <p:txBody>
          <a:bodyPr lIns="0" rIns="0" tIns="0" bIns="0" anchor="t">
            <a:normAutofit fontScale="87222" lnSpcReduction="10000"/>
          </a:bodyPr>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Martha serves the guests while Mary sits at Jesus’s feet; listening.</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Do chores and regular personal responsibilities matter more than the spiritual ones?</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Doing chores is admirable but not if they become a distraction from our spiritual devotion</a:t>
            </a:r>
            <a:endParaRPr b="0" lang="en-US" sz="3200" spc="-1" strike="noStrike">
              <a:solidFill>
                <a:srgbClr val="000000"/>
              </a:solidFill>
              <a:latin typeface="Arial"/>
            </a:endParaRPr>
          </a:p>
        </p:txBody>
      </p:sp>
      <p:pic>
        <p:nvPicPr>
          <p:cNvPr id="80" name="" descr=""/>
          <p:cNvPicPr/>
          <p:nvPr/>
        </p:nvPicPr>
        <p:blipFill>
          <a:blip r:embed="rId1"/>
          <a:stretch/>
        </p:blipFill>
        <p:spPr>
          <a:xfrm>
            <a:off x="108720" y="108360"/>
            <a:ext cx="1491120" cy="1515600"/>
          </a:xfrm>
          <a:prstGeom prst="rect">
            <a:avLst/>
          </a:prstGeom>
          <a:ln w="0">
            <a:noFill/>
          </a:ln>
        </p:spPr>
      </p:pic>
      <p:pic>
        <p:nvPicPr>
          <p:cNvPr id="81" name="" descr=""/>
          <p:cNvPicPr/>
          <p:nvPr/>
        </p:nvPicPr>
        <p:blipFill>
          <a:blip r:embed="rId2"/>
          <a:stretch/>
        </p:blipFill>
        <p:spPr>
          <a:xfrm>
            <a:off x="6015600" y="1939680"/>
            <a:ext cx="3569400" cy="46177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Chapter 11 Outline</a:t>
            </a:r>
            <a:endParaRPr b="0" lang="en-US" sz="4400" spc="-1" strike="noStrike">
              <a:solidFill>
                <a:srgbClr val="000000"/>
              </a:solidFill>
              <a:latin typeface="Arial"/>
            </a:endParaRPr>
          </a:p>
        </p:txBody>
      </p:sp>
      <p:sp>
        <p:nvSpPr>
          <p:cNvPr id="83" name="PlaceHolder 2"/>
          <p:cNvSpPr>
            <a:spLocks noGrp="1"/>
          </p:cNvSpPr>
          <p:nvPr>
            <p:ph/>
          </p:nvPr>
        </p:nvSpPr>
        <p:spPr>
          <a:xfrm>
            <a:off x="504000" y="1769040"/>
            <a:ext cx="9097200" cy="4384080"/>
          </a:xfrm>
          <a:prstGeom prst="rect">
            <a:avLst/>
          </a:prstGeom>
          <a:noFill/>
          <a:ln w="0">
            <a:noFill/>
          </a:ln>
        </p:spPr>
        <p:txBody>
          <a:bodyPr lIns="0" rIns="0" tIns="0" bIns="0" anchor="t">
            <a:normAutofit fontScale="96666"/>
          </a:bodyPr>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1-4: </a:t>
            </a:r>
            <a:r>
              <a:rPr b="0" lang="en-US" sz="3200" spc="-1" strike="noStrike" u="sng">
                <a:solidFill>
                  <a:srgbClr val="000000"/>
                </a:solidFill>
                <a:uFillTx/>
                <a:latin typeface="Times New Roman"/>
              </a:rPr>
              <a:t>The Lord’s prayer</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5-13: </a:t>
            </a:r>
            <a:r>
              <a:rPr b="0" lang="en-US" sz="3200" spc="-1" strike="noStrike" u="sng">
                <a:solidFill>
                  <a:srgbClr val="000000"/>
                </a:solidFill>
                <a:uFillTx/>
                <a:latin typeface="Times New Roman"/>
              </a:rPr>
              <a:t>The fervent prayer</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14-26: </a:t>
            </a:r>
            <a:r>
              <a:rPr b="0" lang="en-US" sz="3200" spc="-1" strike="noStrike" u="sng">
                <a:solidFill>
                  <a:srgbClr val="000000"/>
                </a:solidFill>
                <a:uFillTx/>
                <a:latin typeface="Times New Roman"/>
              </a:rPr>
              <a:t>A house divided cannot stand</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27-28: Friendship and the word of God</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29-32: Seeking a sign</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33-36: The healthy eye</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37-54: </a:t>
            </a:r>
            <a:r>
              <a:rPr b="0" lang="en-US" sz="3200" spc="-1" strike="noStrike" u="sng">
                <a:solidFill>
                  <a:srgbClr val="000000"/>
                </a:solidFill>
                <a:uFillTx/>
                <a:latin typeface="Times New Roman"/>
              </a:rPr>
              <a:t>The inner purity &amp; the worship by the Spirit</a:t>
            </a:r>
            <a:endParaRPr b="0" lang="en-US" sz="3200" spc="-1" strike="noStrike">
              <a:solidFill>
                <a:srgbClr val="000000"/>
              </a:solidFill>
              <a:latin typeface="Arial"/>
            </a:endParaRPr>
          </a:p>
        </p:txBody>
      </p:sp>
      <p:pic>
        <p:nvPicPr>
          <p:cNvPr id="84"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ea typeface="Microsoft YaHei"/>
              </a:rPr>
              <a:t>How to </a:t>
            </a:r>
            <a:r>
              <a:rPr b="0" lang="en-US" sz="4400" spc="-1" strike="noStrike">
                <a:solidFill>
                  <a:srgbClr val="000000"/>
                </a:solidFill>
                <a:latin typeface="Times New Roman"/>
              </a:rPr>
              <a:t>Pray</a:t>
            </a:r>
            <a:endParaRPr b="0" lang="en-US" sz="4400" spc="-1" strike="noStrike">
              <a:solidFill>
                <a:srgbClr val="000000"/>
              </a:solidFill>
              <a:latin typeface="Arial"/>
            </a:endParaRPr>
          </a:p>
        </p:txBody>
      </p:sp>
      <p:sp>
        <p:nvSpPr>
          <p:cNvPr id="86" name="PlaceHolder 2"/>
          <p:cNvSpPr>
            <a:spLocks noGrp="1"/>
          </p:cNvSpPr>
          <p:nvPr>
            <p:ph/>
          </p:nvPr>
        </p:nvSpPr>
        <p:spPr>
          <a:xfrm>
            <a:off x="504000" y="1769040"/>
            <a:ext cx="9097200" cy="4860360"/>
          </a:xfrm>
          <a:prstGeom prst="rect">
            <a:avLst/>
          </a:prstGeom>
          <a:noFill/>
          <a:ln w="0">
            <a:noFill/>
          </a:ln>
        </p:spPr>
        <p:txBody>
          <a:bodyPr lIns="0" rIns="0" tIns="0" bIns="0" anchor="t">
            <a:normAutofit fontScale="64999"/>
          </a:bodyPr>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a:t>
            </a:r>
            <a:r>
              <a:rPr b="0" lang="en-US" sz="3200" spc="-1" strike="noStrike">
                <a:solidFill>
                  <a:srgbClr val="000000"/>
                </a:solidFill>
                <a:latin typeface="Times New Roman"/>
              </a:rPr>
              <a:t>Our” not “My” Father → </a:t>
            </a:r>
            <a:r>
              <a:rPr b="0" lang="en-US" sz="3200" spc="-1" strike="noStrike">
                <a:solidFill>
                  <a:srgbClr val="000000"/>
                </a:solidFill>
                <a:latin typeface="Times New Roman"/>
              </a:rPr>
              <a:t>Praying for others vs praying for oneself</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a:t>
            </a:r>
            <a:r>
              <a:rPr b="0" lang="en-US" sz="3200" spc="-1" strike="noStrike">
                <a:solidFill>
                  <a:srgbClr val="000000"/>
                </a:solidFill>
                <a:latin typeface="Times New Roman"/>
              </a:rPr>
              <a:t>They Kingdom Come” → Asking for the end of the world or God’s kingdom be in our lives?</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a:t>
            </a:r>
            <a:r>
              <a:rPr b="0" lang="en-US" sz="3200" spc="-1" strike="noStrike">
                <a:solidFill>
                  <a:srgbClr val="000000"/>
                </a:solidFill>
                <a:latin typeface="Times New Roman"/>
              </a:rPr>
              <a:t>Our Daily Bread” → What is this bread?</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1" lang="en-US" sz="3200" spc="-1" strike="noStrike">
                <a:solidFill>
                  <a:srgbClr val="000000"/>
                </a:solidFill>
                <a:latin typeface="Times New Roman"/>
              </a:rPr>
              <a:t>“</a:t>
            </a:r>
            <a:r>
              <a:rPr b="1" lang="en-US" sz="3200" spc="-1" strike="noStrike">
                <a:solidFill>
                  <a:srgbClr val="000000"/>
                </a:solidFill>
                <a:latin typeface="Times New Roman"/>
              </a:rPr>
              <a:t>So I say to you, ask, and it will be given to you; seek, and you will find; knock, and it will be opened to you. For everyone who asks receives, and he who seeks finds, and to him who knocks it will be opened.” - Luke 11:9-10</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Don’t give up, always pray. Ask, Seek, and Knock</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Evil doers can still give good gifts</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Compared to earthly fathers, the heavenly Father gives the Holy Spirit </a:t>
            </a:r>
            <a:r>
              <a:rPr b="0" i="1" lang="en-US" sz="3200" spc="-1" strike="noStrike">
                <a:solidFill>
                  <a:srgbClr val="000000"/>
                </a:solidFill>
                <a:latin typeface="Times New Roman"/>
              </a:rPr>
              <a:t>to those who ask Him</a:t>
            </a:r>
            <a:endParaRPr b="0" lang="en-US" sz="3200" spc="-1" strike="noStrike">
              <a:solidFill>
                <a:srgbClr val="000000"/>
              </a:solidFill>
              <a:latin typeface="Arial"/>
            </a:endParaRPr>
          </a:p>
        </p:txBody>
      </p:sp>
      <p:pic>
        <p:nvPicPr>
          <p:cNvPr id="87"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A House Divided Cannot Stand</a:t>
            </a:r>
            <a:endParaRPr b="0" lang="en-US" sz="4400" spc="-1" strike="noStrike">
              <a:solidFill>
                <a:srgbClr val="000000"/>
              </a:solidFill>
              <a:latin typeface="Arial"/>
            </a:endParaRPr>
          </a:p>
        </p:txBody>
      </p:sp>
      <p:sp>
        <p:nvSpPr>
          <p:cNvPr id="89" name="PlaceHolder 2"/>
          <p:cNvSpPr>
            <a:spLocks noGrp="1"/>
          </p:cNvSpPr>
          <p:nvPr>
            <p:ph/>
          </p:nvPr>
        </p:nvSpPr>
        <p:spPr>
          <a:xfrm>
            <a:off x="504000" y="1769040"/>
            <a:ext cx="9097200" cy="3260160"/>
          </a:xfrm>
          <a:prstGeom prst="rect">
            <a:avLst/>
          </a:prstGeom>
          <a:noFill/>
          <a:ln w="0">
            <a:noFill/>
          </a:ln>
        </p:spPr>
        <p:txBody>
          <a:bodyPr lIns="0" rIns="0" tIns="0" bIns="0" anchor="t">
            <a:normAutofit fontScale="68333" lnSpcReduction="10000"/>
          </a:bodyPr>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Religious leaders accuse Jesus of working with Beelzebub to cast out demons</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000000"/>
                </a:solidFill>
                <a:latin typeface="Times New Roman"/>
              </a:rPr>
              <a:t>Jesus uses logic to dismiss their argument</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1" lang="en-US" sz="3200" spc="-1" strike="noStrike">
                <a:solidFill>
                  <a:srgbClr val="000000"/>
                </a:solidFill>
                <a:latin typeface="Times New Roman"/>
              </a:rPr>
              <a:t>“</a:t>
            </a:r>
            <a:r>
              <a:rPr b="1" lang="en-US" sz="3200" spc="-1" strike="noStrike">
                <a:solidFill>
                  <a:srgbClr val="000000"/>
                </a:solidFill>
                <a:latin typeface="Times New Roman"/>
              </a:rPr>
              <a:t>Every kingdom divided against itself is brought to desolation, and a house divided against a house falls.” - Luke 11:17</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1" lang="en-US" sz="3200" spc="-1" strike="noStrike">
                <a:solidFill>
                  <a:srgbClr val="000000"/>
                </a:solidFill>
                <a:latin typeface="Times New Roman"/>
              </a:rPr>
              <a:t>“</a:t>
            </a:r>
            <a:r>
              <a:rPr b="1" lang="en-US" sz="3200" spc="-1" strike="noStrike">
                <a:solidFill>
                  <a:srgbClr val="000000"/>
                </a:solidFill>
                <a:latin typeface="Times New Roman"/>
              </a:rPr>
              <a:t>And if I cast out demons by Beelzebub, by whom do your sons cast them out?” - Luke 11:19</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Evil does not fight evil, it unites against good.</a:t>
            </a:r>
            <a:endParaRPr b="0" lang="en-US" sz="3200" spc="-1" strike="noStrike">
              <a:solidFill>
                <a:srgbClr val="000000"/>
              </a:solidFill>
              <a:latin typeface="Arial"/>
            </a:endParaRPr>
          </a:p>
          <a:p>
            <a:pPr marL="432000" indent="0">
              <a:lnSpc>
                <a:spcPct val="100000"/>
              </a:lnSpc>
              <a:spcBef>
                <a:spcPts val="1417"/>
              </a:spcBef>
              <a:buNone/>
            </a:pPr>
            <a:endParaRPr b="0" lang="en-US" sz="3200" spc="-1" strike="noStrike">
              <a:solidFill>
                <a:srgbClr val="000000"/>
              </a:solidFill>
              <a:latin typeface="Arial"/>
            </a:endParaRPr>
          </a:p>
        </p:txBody>
      </p:sp>
      <p:pic>
        <p:nvPicPr>
          <p:cNvPr id="90" name="" descr=""/>
          <p:cNvPicPr/>
          <p:nvPr/>
        </p:nvPicPr>
        <p:blipFill>
          <a:blip r:embed="rId1"/>
          <a:stretch/>
        </p:blipFill>
        <p:spPr>
          <a:xfrm>
            <a:off x="108720" y="108360"/>
            <a:ext cx="1491120" cy="1515600"/>
          </a:xfrm>
          <a:prstGeom prst="rect">
            <a:avLst/>
          </a:prstGeom>
          <a:ln w="0">
            <a:noFill/>
          </a:ln>
        </p:spPr>
      </p:pic>
      <p:sp>
        <p:nvSpPr>
          <p:cNvPr id="91" name="PlaceHolder 25"/>
          <p:cNvSpPr txBox="1"/>
          <p:nvPr/>
        </p:nvSpPr>
        <p:spPr>
          <a:xfrm>
            <a:off x="457200" y="5486400"/>
            <a:ext cx="9144000" cy="1030320"/>
          </a:xfrm>
          <a:prstGeom prst="rect">
            <a:avLst/>
          </a:prstGeom>
          <a:noFill/>
          <a:ln w="36720">
            <a:solidFill>
              <a:srgbClr val="3465a4"/>
            </a:solidFill>
            <a:round/>
          </a:ln>
        </p:spPr>
        <p:txBody>
          <a:bodyPr lIns="18360" rIns="18360" tIns="18360" bIns="18360" anchor="ctr">
            <a:normAutofit/>
          </a:bodyPr>
          <a:p>
            <a:pPr indent="-324000" algn="ctr">
              <a:lnSpc>
                <a:spcPct val="100000"/>
              </a:lnSpc>
              <a:buClr>
                <a:srgbClr val="000000"/>
              </a:buClr>
              <a:buFont typeface="Wingdings" charset="2"/>
              <a:buChar char=""/>
            </a:pPr>
            <a:r>
              <a:rPr b="1" lang="en-US" sz="2600" spc="-1" strike="noStrike">
                <a:solidFill>
                  <a:srgbClr val="000000"/>
                </a:solidFill>
                <a:latin typeface="Arial"/>
              </a:rPr>
              <a:t>“</a:t>
            </a:r>
            <a:r>
              <a:rPr b="1" lang="en-US" sz="2600" spc="-1" strike="noStrike">
                <a:solidFill>
                  <a:srgbClr val="000000"/>
                </a:solidFill>
                <a:latin typeface="Arial"/>
              </a:rPr>
              <a:t>He who is not with Me is against Me, and he who does not gather with Me scatters.” - Luke 10:23</a:t>
            </a:r>
            <a:endParaRPr b="1"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Inner Purity (1)</a:t>
            </a:r>
            <a:endParaRPr b="0" lang="en-US" sz="4400" spc="-1" strike="noStrike">
              <a:solidFill>
                <a:srgbClr val="000000"/>
              </a:solidFill>
              <a:latin typeface="Arial"/>
            </a:endParaRPr>
          </a:p>
        </p:txBody>
      </p:sp>
      <p:sp>
        <p:nvSpPr>
          <p:cNvPr id="93" name="PlaceHolder 2"/>
          <p:cNvSpPr>
            <a:spLocks noGrp="1"/>
          </p:cNvSpPr>
          <p:nvPr>
            <p:ph/>
          </p:nvPr>
        </p:nvSpPr>
        <p:spPr>
          <a:xfrm>
            <a:off x="504000" y="1769040"/>
            <a:ext cx="9097200" cy="4384080"/>
          </a:xfrm>
          <a:prstGeom prst="rect">
            <a:avLst/>
          </a:prstGeom>
          <a:noFill/>
          <a:ln w="0">
            <a:noFill/>
          </a:ln>
        </p:spPr>
        <p:txBody>
          <a:bodyPr lIns="0" rIns="0" tIns="0" bIns="0" anchor="t">
            <a:normAutofit fontScale="71666" lnSpcReduction="10000"/>
          </a:bodyPr>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Jesus is invited to dine with a Pharisee but did not wash his hands first.</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1" lang="en-US" sz="3200" spc="-1" strike="noStrike">
                <a:solidFill>
                  <a:srgbClr val="000000"/>
                </a:solidFill>
                <a:latin typeface="Times New Roman"/>
              </a:rPr>
              <a:t>“</a:t>
            </a:r>
            <a:r>
              <a:rPr b="1" lang="en-US" sz="3200" spc="-1" strike="noStrike">
                <a:solidFill>
                  <a:srgbClr val="000000"/>
                </a:solidFill>
                <a:latin typeface="Times New Roman"/>
              </a:rPr>
              <a:t>Now you Pharisees make the outside of the cup and dish clean, but you inward part is full of greed and wickedness.” - Luke 11:39</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Ceremonial acts do not purify, instead, it’s our love for our heavenly Father and neighbors that purify us.</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Selfishness vs unselfishness</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1" lang="en-US" sz="3200" spc="-1" strike="noStrike">
                <a:solidFill>
                  <a:srgbClr val="000000"/>
                </a:solidFill>
                <a:latin typeface="Times New Roman"/>
              </a:rPr>
              <a:t>“</a:t>
            </a:r>
            <a:r>
              <a:rPr b="1" lang="en-US" sz="3200" spc="-1" strike="noStrike">
                <a:solidFill>
                  <a:srgbClr val="000000"/>
                </a:solidFill>
                <a:latin typeface="Times New Roman"/>
              </a:rPr>
              <a:t>Woe to you Pharisees! For you love the best seats in the synagogues and greetings in the marketplaces.” - Luke 11:43</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Pride, hypocracy, societal status, and overburdening men </a:t>
            </a:r>
            <a:endParaRPr b="0" lang="en-US" sz="3200" spc="-1" strike="noStrike">
              <a:solidFill>
                <a:srgbClr val="000000"/>
              </a:solidFill>
              <a:latin typeface="Arial"/>
            </a:endParaRPr>
          </a:p>
        </p:txBody>
      </p:sp>
      <p:pic>
        <p:nvPicPr>
          <p:cNvPr id="94"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Inner Purity (2)</a:t>
            </a:r>
            <a:endParaRPr b="0" lang="en-US" sz="4400" spc="-1" strike="noStrike">
              <a:solidFill>
                <a:srgbClr val="000000"/>
              </a:solidFill>
              <a:latin typeface="Arial"/>
            </a:endParaRPr>
          </a:p>
        </p:txBody>
      </p:sp>
      <p:pic>
        <p:nvPicPr>
          <p:cNvPr id="96" name="" descr=""/>
          <p:cNvPicPr/>
          <p:nvPr/>
        </p:nvPicPr>
        <p:blipFill>
          <a:blip r:embed="rId1"/>
          <a:stretch/>
        </p:blipFill>
        <p:spPr>
          <a:xfrm>
            <a:off x="108720" y="108360"/>
            <a:ext cx="1491120" cy="1515600"/>
          </a:xfrm>
          <a:prstGeom prst="rect">
            <a:avLst/>
          </a:prstGeom>
          <a:ln w="0">
            <a:noFill/>
          </a:ln>
        </p:spPr>
      </p:pic>
      <p:pic>
        <p:nvPicPr>
          <p:cNvPr id="97" name="" descr=""/>
          <p:cNvPicPr/>
          <p:nvPr/>
        </p:nvPicPr>
        <p:blipFill>
          <a:blip r:embed="rId2"/>
          <a:stretch/>
        </p:blipFill>
        <p:spPr>
          <a:xfrm>
            <a:off x="1143000" y="2019240"/>
            <a:ext cx="7782480" cy="438156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What Really Counts? (1)</a:t>
            </a:r>
            <a:endParaRPr b="0" lang="en-US" sz="4400" spc="-1" strike="noStrike">
              <a:solidFill>
                <a:srgbClr val="000000"/>
              </a:solidFill>
              <a:latin typeface="Arial"/>
            </a:endParaRPr>
          </a:p>
        </p:txBody>
      </p:sp>
      <p:sp>
        <p:nvSpPr>
          <p:cNvPr id="99" name="PlaceHolder 2"/>
          <p:cNvSpPr>
            <a:spLocks noGrp="1"/>
          </p:cNvSpPr>
          <p:nvPr>
            <p:ph/>
          </p:nvPr>
        </p:nvSpPr>
        <p:spPr>
          <a:xfrm>
            <a:off x="504000" y="1769040"/>
            <a:ext cx="9097200" cy="4860360"/>
          </a:xfrm>
          <a:prstGeom prst="rect">
            <a:avLst/>
          </a:prstGeom>
          <a:noFill/>
          <a:ln w="0">
            <a:noFill/>
          </a:ln>
        </p:spPr>
        <p:txBody>
          <a:bodyPr lIns="0" rIns="0" tIns="0" bIns="0" anchor="t">
            <a:normAutofit fontScale="75000" lnSpcReduction="10000"/>
          </a:bodyPr>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A group sitting at table in a school cafeteria are shocked. Rhonda, Kirby, Marty, Lisa, Rick, Jason, </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ff3838"/>
                </a:solidFill>
                <a:latin typeface="Times New Roman"/>
              </a:rPr>
              <a:t>Rhonda</a:t>
            </a:r>
            <a:r>
              <a:rPr b="0" lang="en-US" sz="3200" spc="-1" strike="noStrike">
                <a:solidFill>
                  <a:srgbClr val="000000"/>
                </a:solidFill>
                <a:latin typeface="Times New Roman"/>
              </a:rPr>
              <a:t>: “I don’t believe it”</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a933"/>
                </a:solidFill>
                <a:latin typeface="Times New Roman"/>
              </a:rPr>
              <a:t>Kirby</a:t>
            </a:r>
            <a:r>
              <a:rPr b="0" lang="en-US" sz="3200" spc="-1" strike="noStrike">
                <a:solidFill>
                  <a:srgbClr val="000000"/>
                </a:solidFill>
                <a:latin typeface="Times New Roman"/>
              </a:rPr>
              <a:t>: “Well, it’s true, I heard it on the radio during my free period. Kyle Wallace has been arrested for shoplifting.”</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ff3838"/>
                </a:solidFill>
                <a:latin typeface="Times New Roman"/>
              </a:rPr>
              <a:t>Rhonda</a:t>
            </a:r>
            <a:r>
              <a:rPr b="0" lang="en-US" sz="3200" spc="-1" strike="noStrike">
                <a:solidFill>
                  <a:srgbClr val="000000"/>
                </a:solidFill>
                <a:latin typeface="Times New Roman"/>
              </a:rPr>
              <a:t>: “I still don’t believe it, Kyle goes to my church!”</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5983b0"/>
                </a:solidFill>
                <a:latin typeface="Times New Roman"/>
              </a:rPr>
              <a:t>Marty</a:t>
            </a:r>
            <a:r>
              <a:rPr b="0" lang="en-US" sz="3200" spc="-1" strike="noStrike">
                <a:solidFill>
                  <a:srgbClr val="000000"/>
                </a:solidFill>
                <a:latin typeface="Times New Roman"/>
              </a:rPr>
              <a:t>: “That’s right. He’s always inviting me to go with him to your youth group meetings.”</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a1467e"/>
                </a:solidFill>
                <a:latin typeface="Times New Roman"/>
                <a:ea typeface="Microsoft YaHei"/>
              </a:rPr>
              <a:t>Lisa</a:t>
            </a:r>
            <a:r>
              <a:rPr b="0" lang="en-US" sz="3200" spc="-1" strike="noStrike">
                <a:solidFill>
                  <a:srgbClr val="000000"/>
                </a:solidFill>
                <a:latin typeface="Times New Roman"/>
                <a:ea typeface="Microsoft YaHei"/>
              </a:rPr>
              <a:t>: “And I know for a fact that he gives the church 10% of his wages from the department store. </a:t>
            </a:r>
            <a:r>
              <a:rPr b="0" lang="en-US" sz="3200" spc="-1" strike="noStrike">
                <a:solidFill>
                  <a:srgbClr val="000000"/>
                </a:solidFill>
                <a:latin typeface="Times New Roman"/>
              </a:rPr>
              <a:t>Anyone that scrupulous about – what’s it called, ‘tithing’? - couldn’t be involved in something like stealing.”</a:t>
            </a:r>
            <a:endParaRPr b="0" lang="en-US" sz="3200" spc="-1" strike="noStrike">
              <a:solidFill>
                <a:srgbClr val="000000"/>
              </a:solidFill>
              <a:latin typeface="Arial"/>
            </a:endParaRPr>
          </a:p>
        </p:txBody>
      </p:sp>
      <p:pic>
        <p:nvPicPr>
          <p:cNvPr id="100"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What Really Counts? (2)</a:t>
            </a:r>
            <a:endParaRPr b="0" lang="en-US" sz="4400" spc="-1" strike="noStrike">
              <a:solidFill>
                <a:srgbClr val="000000"/>
              </a:solidFill>
              <a:latin typeface="Arial"/>
            </a:endParaRPr>
          </a:p>
        </p:txBody>
      </p:sp>
      <p:sp>
        <p:nvSpPr>
          <p:cNvPr id="102" name="PlaceHolder 2"/>
          <p:cNvSpPr>
            <a:spLocks noGrp="1"/>
          </p:cNvSpPr>
          <p:nvPr>
            <p:ph/>
          </p:nvPr>
        </p:nvSpPr>
        <p:spPr>
          <a:xfrm>
            <a:off x="504000" y="1769040"/>
            <a:ext cx="9097200" cy="4860360"/>
          </a:xfrm>
          <a:prstGeom prst="rect">
            <a:avLst/>
          </a:prstGeom>
          <a:noFill/>
          <a:ln w="0">
            <a:noFill/>
          </a:ln>
        </p:spPr>
        <p:txBody>
          <a:bodyPr lIns="0" rIns="0" tIns="0" bIns="0" anchor="t">
            <a:normAutofit fontScale="87222" lnSpcReduction="10000"/>
          </a:bodyPr>
          <a:p>
            <a:pPr lvl="1" marL="864000" indent="-324000">
              <a:lnSpc>
                <a:spcPct val="100000"/>
              </a:lnSpc>
              <a:spcBef>
                <a:spcPts val="1134"/>
              </a:spcBef>
              <a:buClr>
                <a:srgbClr val="000000"/>
              </a:buClr>
              <a:buSzPct val="75000"/>
              <a:buFont typeface="Symbol" charset="2"/>
              <a:buChar char=""/>
            </a:pPr>
            <a:r>
              <a:rPr b="0" lang="en-US" sz="3200" spc="-1" strike="noStrike">
                <a:solidFill>
                  <a:srgbClr val="00a933"/>
                </a:solidFill>
                <a:latin typeface="Times New Roman"/>
              </a:rPr>
              <a:t>Rick</a:t>
            </a:r>
            <a:r>
              <a:rPr b="0" lang="en-US" sz="3200" spc="-1" strike="noStrike">
                <a:solidFill>
                  <a:srgbClr val="000000"/>
                </a:solidFill>
                <a:latin typeface="Times New Roman"/>
              </a:rPr>
              <a:t>: “I’ve even seen him read his Bible during study hall. He takes a lot of teasing for that from the other guys.”</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Jason who had been listening quietly to the others talk, finally said</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a1467e"/>
                </a:solidFill>
                <a:latin typeface="Times New Roman"/>
              </a:rPr>
              <a:t>Jason</a:t>
            </a:r>
            <a:r>
              <a:rPr b="0" lang="en-US" sz="3200" spc="-1" strike="noStrike">
                <a:solidFill>
                  <a:srgbClr val="000000"/>
                </a:solidFill>
                <a:latin typeface="Times New Roman"/>
              </a:rPr>
              <a:t>: “Kyle is religious, all right. But I don’t think any of you knew him as well as I do. Inside, well, he’s something different. This news doesn’t surprise me much.”</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ff3838"/>
                </a:solidFill>
                <a:latin typeface="Times New Roman"/>
              </a:rPr>
              <a:t>Rhonda</a:t>
            </a:r>
            <a:r>
              <a:rPr b="0" lang="en-US" sz="3200" spc="-1" strike="noStrike">
                <a:solidFill>
                  <a:srgbClr val="000000"/>
                </a:solidFill>
                <a:latin typeface="Times New Roman"/>
              </a:rPr>
              <a:t>: “Wait a minute, are you saying that all that religion is a show?”</a:t>
            </a:r>
            <a:endParaRPr b="0" lang="en-US" sz="3200" spc="-1" strike="noStrike">
              <a:solidFill>
                <a:srgbClr val="000000"/>
              </a:solidFill>
              <a:latin typeface="Arial"/>
            </a:endParaRPr>
          </a:p>
          <a:p>
            <a:pPr marL="432000" indent="0">
              <a:lnSpc>
                <a:spcPct val="100000"/>
              </a:lnSpc>
              <a:spcBef>
                <a:spcPts val="1417"/>
              </a:spcBef>
              <a:buNone/>
            </a:pPr>
            <a:r>
              <a:rPr b="0" lang="en-US" sz="3200" spc="-1" strike="noStrike">
                <a:solidFill>
                  <a:srgbClr val="000000"/>
                </a:solidFill>
                <a:latin typeface="Times New Roman"/>
              </a:rPr>
              <a:t> </a:t>
            </a:r>
            <a:endParaRPr b="0" lang="en-US" sz="3200" spc="-1" strike="noStrike">
              <a:solidFill>
                <a:srgbClr val="000000"/>
              </a:solidFill>
              <a:latin typeface="Arial"/>
            </a:endParaRPr>
          </a:p>
        </p:txBody>
      </p:sp>
      <p:pic>
        <p:nvPicPr>
          <p:cNvPr id="103"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What Really Counts? (3)</a:t>
            </a:r>
            <a:endParaRPr b="0" lang="en-US" sz="4400" spc="-1" strike="noStrike">
              <a:solidFill>
                <a:srgbClr val="000000"/>
              </a:solidFill>
              <a:latin typeface="Arial"/>
            </a:endParaRPr>
          </a:p>
        </p:txBody>
      </p:sp>
      <p:sp>
        <p:nvSpPr>
          <p:cNvPr id="105" name="PlaceHolder 2"/>
          <p:cNvSpPr>
            <a:spLocks noGrp="1"/>
          </p:cNvSpPr>
          <p:nvPr>
            <p:ph/>
          </p:nvPr>
        </p:nvSpPr>
        <p:spPr>
          <a:xfrm>
            <a:off x="504000" y="1769040"/>
            <a:ext cx="9097200" cy="4860360"/>
          </a:xfrm>
          <a:prstGeom prst="rect">
            <a:avLst/>
          </a:prstGeom>
          <a:noFill/>
          <a:ln w="0">
            <a:noFill/>
          </a:ln>
        </p:spPr>
        <p:txBody>
          <a:bodyPr lIns="0" rIns="0" tIns="0" bIns="0" anchor="t">
            <a:normAutofit/>
          </a:bodyPr>
          <a:p>
            <a:pPr lvl="1" marL="864000" indent="-324000">
              <a:lnSpc>
                <a:spcPct val="100000"/>
              </a:lnSpc>
              <a:spcBef>
                <a:spcPts val="1134"/>
              </a:spcBef>
              <a:buClr>
                <a:srgbClr val="000000"/>
              </a:buClr>
              <a:buSzPct val="75000"/>
              <a:buFont typeface="Symbol" charset="2"/>
              <a:buChar char=""/>
            </a:pPr>
            <a:r>
              <a:rPr b="0" lang="en-US" sz="3200" spc="-1" strike="noStrike">
                <a:solidFill>
                  <a:srgbClr val="00a933"/>
                </a:solidFill>
                <a:latin typeface="Times New Roman"/>
              </a:rPr>
              <a:t>Jason</a:t>
            </a:r>
            <a:r>
              <a:rPr b="0" lang="en-US" sz="3200" spc="-1" strike="noStrike">
                <a:solidFill>
                  <a:srgbClr val="000000"/>
                </a:solidFill>
                <a:latin typeface="Times New Roman"/>
              </a:rPr>
              <a:t>: “Not exactly, but kinda. He isn’t really lying. It’s just that he sorta keeps the two parts of his life separated. The outside part is religious. The inside part is something else.”</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A few moments of silence fell on the group</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5983b0"/>
                </a:solidFill>
                <a:latin typeface="Times New Roman"/>
              </a:rPr>
              <a:t>Marty: </a:t>
            </a:r>
            <a:r>
              <a:rPr b="0" lang="en-US" sz="3200" spc="-1" strike="noStrike">
                <a:solidFill>
                  <a:srgbClr val="000000"/>
                </a:solidFill>
                <a:latin typeface="Times New Roman"/>
              </a:rPr>
              <a:t>“I guess you just never know what someone is like on the inside, do you?”</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a1467e"/>
                </a:solidFill>
                <a:latin typeface="Times New Roman"/>
              </a:rPr>
              <a:t>Lisa</a:t>
            </a:r>
            <a:r>
              <a:rPr b="0" lang="en-US" sz="3200" spc="-1" strike="noStrike">
                <a:solidFill>
                  <a:srgbClr val="000000"/>
                </a:solidFill>
                <a:latin typeface="Times New Roman"/>
              </a:rPr>
              <a:t>: “No. And it’s the inside the counts, isn’t it?”</a:t>
            </a:r>
            <a:endParaRPr b="0" lang="en-US" sz="3200" spc="-1" strike="noStrike">
              <a:solidFill>
                <a:srgbClr val="000000"/>
              </a:solidFill>
              <a:latin typeface="Arial"/>
            </a:endParaRPr>
          </a:p>
          <a:p>
            <a:pPr marL="432000" indent="0">
              <a:spcBef>
                <a:spcPts val="1417"/>
              </a:spcBef>
              <a:buNone/>
            </a:pPr>
            <a:endParaRPr b="0" lang="en-US" sz="3200" spc="-1" strike="noStrike">
              <a:solidFill>
                <a:srgbClr val="000000"/>
              </a:solidFill>
              <a:latin typeface="Arial"/>
            </a:endParaRPr>
          </a:p>
        </p:txBody>
      </p:sp>
      <p:pic>
        <p:nvPicPr>
          <p:cNvPr id="106"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Gospel Overview</a:t>
            </a:r>
            <a:endParaRPr b="0" lang="en-US" sz="4400" spc="-1" strike="noStrike">
              <a:solidFill>
                <a:srgbClr val="000000"/>
              </a:solidFill>
              <a:latin typeface="Arial"/>
            </a:endParaRPr>
          </a:p>
        </p:txBody>
      </p:sp>
      <p:sp>
        <p:nvSpPr>
          <p:cNvPr id="47" name="PlaceHolder 2"/>
          <p:cNvSpPr>
            <a:spLocks noGrp="1"/>
          </p:cNvSpPr>
          <p:nvPr>
            <p:ph/>
          </p:nvPr>
        </p:nvSpPr>
        <p:spPr>
          <a:xfrm>
            <a:off x="504000" y="1769040"/>
            <a:ext cx="8869680" cy="4384080"/>
          </a:xfrm>
          <a:prstGeom prst="rect">
            <a:avLst/>
          </a:prstGeom>
          <a:noFill/>
          <a:ln w="0">
            <a:noFill/>
          </a:ln>
        </p:spPr>
        <p:txBody>
          <a:bodyPr lIns="0" rIns="0" tIns="0" bIns="0" anchor="t">
            <a:normAutofit/>
          </a:bodyPr>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Who is St. Luke?</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Who is the audience of this Gospel?</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What is the main takeaway of this Gospel?</a:t>
            </a:r>
            <a:endParaRPr b="0" lang="en-US" sz="3200" spc="-1" strike="noStrike">
              <a:solidFill>
                <a:srgbClr val="000000"/>
              </a:solidFill>
              <a:latin typeface="Arial"/>
            </a:endParaRPr>
          </a:p>
          <a:p>
            <a:pPr marL="864000" indent="0">
              <a:lnSpc>
                <a:spcPct val="100000"/>
              </a:lnSpc>
              <a:spcAft>
                <a:spcPts val="1134"/>
              </a:spcAft>
              <a:buNone/>
              <a:tabLst>
                <a:tab algn="l" pos="0"/>
              </a:tabLst>
            </a:pPr>
            <a:r>
              <a:rPr b="0" lang="en-US" sz="2800" spc="-1" strike="noStrike">
                <a:solidFill>
                  <a:srgbClr val="000000"/>
                </a:solidFill>
                <a:latin typeface="Times New Roman"/>
              </a:rPr>
              <a:t> </a:t>
            </a:r>
            <a:endParaRPr b="0" lang="en-US" sz="2800" spc="-1" strike="noStrike">
              <a:solidFill>
                <a:srgbClr val="000000"/>
              </a:solidFill>
              <a:latin typeface="Arial"/>
            </a:endParaRPr>
          </a:p>
        </p:txBody>
      </p:sp>
      <p:pic>
        <p:nvPicPr>
          <p:cNvPr id="48" name="" descr=""/>
          <p:cNvPicPr/>
          <p:nvPr/>
        </p:nvPicPr>
        <p:blipFill>
          <a:blip r:embed="rId1"/>
          <a:stretch/>
        </p:blipFill>
        <p:spPr>
          <a:xfrm>
            <a:off x="108360" y="108000"/>
            <a:ext cx="1491480" cy="151596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Scenario Discussion</a:t>
            </a:r>
            <a:endParaRPr b="0" lang="en-US" sz="4400" spc="-1" strike="noStrike">
              <a:solidFill>
                <a:srgbClr val="000000"/>
              </a:solidFill>
              <a:latin typeface="Arial"/>
            </a:endParaRPr>
          </a:p>
        </p:txBody>
      </p:sp>
      <p:sp>
        <p:nvSpPr>
          <p:cNvPr id="108" name="PlaceHolder 2"/>
          <p:cNvSpPr>
            <a:spLocks noGrp="1"/>
          </p:cNvSpPr>
          <p:nvPr>
            <p:ph/>
          </p:nvPr>
        </p:nvSpPr>
        <p:spPr>
          <a:xfrm>
            <a:off x="504000" y="1769040"/>
            <a:ext cx="9097200" cy="486036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Have you ever known anyone like Kyle?</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Can you really tell if someone is a Christian by their actions?</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Do you think it’s easy to fool your friends like he did?</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Why would someone want to maintain a false image of religious devotion?</a:t>
            </a:r>
            <a:endParaRPr b="0" lang="en-US" sz="3200" spc="-1" strike="noStrike">
              <a:solidFill>
                <a:srgbClr val="000000"/>
              </a:solidFill>
              <a:latin typeface="Arial"/>
            </a:endParaRPr>
          </a:p>
        </p:txBody>
      </p:sp>
      <p:pic>
        <p:nvPicPr>
          <p:cNvPr id="109"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Group Discussion</a:t>
            </a:r>
            <a:endParaRPr b="0" lang="en-US" sz="4400" spc="-1" strike="noStrike">
              <a:solidFill>
                <a:srgbClr val="000000"/>
              </a:solidFill>
              <a:latin typeface="Arial"/>
            </a:endParaRPr>
          </a:p>
        </p:txBody>
      </p:sp>
      <p:sp>
        <p:nvSpPr>
          <p:cNvPr id="111" name="PlaceHolder 2"/>
          <p:cNvSpPr>
            <a:spLocks noGrp="1"/>
          </p:cNvSpPr>
          <p:nvPr>
            <p:ph/>
          </p:nvPr>
        </p:nvSpPr>
        <p:spPr>
          <a:xfrm>
            <a:off x="504000" y="1769040"/>
            <a:ext cx="9097200" cy="486036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What are things that make a person appear religious on the outside?</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What are things that determine a person’s spirituality on the inside?</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Is it possible for someone to appear religious on the outside without appearing so on the inside? How?</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Is it possible for someone to be spiritual on the inside without appearing so on the outside? How?</a:t>
            </a:r>
            <a:endParaRPr b="0" lang="en-US" sz="3200" spc="-1" strike="noStrike">
              <a:solidFill>
                <a:srgbClr val="000000"/>
              </a:solidFill>
              <a:latin typeface="Arial"/>
            </a:endParaRPr>
          </a:p>
        </p:txBody>
      </p:sp>
      <p:pic>
        <p:nvPicPr>
          <p:cNvPr id="112"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ea typeface="Microsoft YaHei"/>
              </a:rPr>
              <a:t>Group Discussion - </a:t>
            </a:r>
            <a:r>
              <a:rPr b="0" lang="en-US" sz="4400" spc="-1" strike="noStrike">
                <a:solidFill>
                  <a:srgbClr val="000000"/>
                </a:solidFill>
                <a:latin typeface="Times New Roman"/>
              </a:rPr>
              <a:t>Transparent Thoughts </a:t>
            </a:r>
            <a:endParaRPr b="0" lang="en-US" sz="4400" spc="-1" strike="noStrike">
              <a:solidFill>
                <a:srgbClr val="000000"/>
              </a:solidFill>
              <a:latin typeface="Arial"/>
            </a:endParaRPr>
          </a:p>
        </p:txBody>
      </p:sp>
      <p:sp>
        <p:nvSpPr>
          <p:cNvPr id="114" name="PlaceHolder 2"/>
          <p:cNvSpPr>
            <a:spLocks noGrp="1"/>
          </p:cNvSpPr>
          <p:nvPr>
            <p:ph/>
          </p:nvPr>
        </p:nvSpPr>
        <p:spPr>
          <a:xfrm>
            <a:off x="504000" y="1769040"/>
            <a:ext cx="9097200" cy="4860360"/>
          </a:xfrm>
          <a:prstGeom prst="rect">
            <a:avLst/>
          </a:prstGeom>
          <a:noFill/>
          <a:ln w="0">
            <a:noFill/>
          </a:ln>
        </p:spPr>
        <p:txBody>
          <a:bodyPr lIns="0" rIns="0" tIns="0" bIns="0" anchor="t">
            <a:normAutofit fontScale="75000"/>
          </a:bodyPr>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Imagine our forehead is screen showing our thoughts. Would your friends be:</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Shocked at the difference between what you appear to be on the outside and what you really are on the inside?</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Somewhat surprised that your inner thoughts don’t stack up to what you appear to be on the outside?</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Amused at some of the differences at what you appear to be and what you really are?</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Not the least surprised by what your “forehead screen” reveals?</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Reassured that you are the same person inside as you appear to be outside?</a:t>
            </a:r>
            <a:endParaRPr b="0" lang="en-US" sz="3200" spc="-1" strike="noStrike">
              <a:solidFill>
                <a:srgbClr val="000000"/>
              </a:solidFill>
              <a:latin typeface="Arial"/>
            </a:endParaRPr>
          </a:p>
        </p:txBody>
      </p:sp>
      <p:pic>
        <p:nvPicPr>
          <p:cNvPr id="115"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Summary + Memory Verse</a:t>
            </a:r>
            <a:endParaRPr b="0" lang="en-US" sz="4400" spc="-1" strike="noStrike">
              <a:solidFill>
                <a:srgbClr val="000000"/>
              </a:solidFill>
              <a:latin typeface="Arial"/>
            </a:endParaRPr>
          </a:p>
        </p:txBody>
      </p:sp>
      <p:sp>
        <p:nvSpPr>
          <p:cNvPr id="117" name="PlaceHolder 2"/>
          <p:cNvSpPr>
            <a:spLocks noGrp="1"/>
          </p:cNvSpPr>
          <p:nvPr>
            <p:ph/>
          </p:nvPr>
        </p:nvSpPr>
        <p:spPr>
          <a:xfrm>
            <a:off x="504000" y="1769040"/>
            <a:ext cx="9097200" cy="3717360"/>
          </a:xfrm>
          <a:prstGeom prst="rect">
            <a:avLst/>
          </a:prstGeom>
          <a:noFill/>
          <a:ln w="0">
            <a:noFill/>
          </a:ln>
        </p:spPr>
        <p:txBody>
          <a:bodyPr lIns="0" rIns="0" tIns="0" bIns="0" anchor="t">
            <a:normAutofit fontScale="93333" lnSpcReduction="10000"/>
          </a:bodyPr>
          <a:p>
            <a:pPr marL="432000" indent="0">
              <a:lnSpc>
                <a:spcPct val="100000"/>
              </a:lnSpc>
              <a:spcBef>
                <a:spcPts val="1417"/>
              </a:spcBef>
              <a:buNone/>
            </a:pPr>
            <a:r>
              <a:rPr b="0" lang="en-US" sz="3200" spc="-1" strike="noStrike">
                <a:solidFill>
                  <a:srgbClr val="000000"/>
                </a:solidFill>
                <a:latin typeface="Times New Roman"/>
              </a:rPr>
              <a:t>Dear Lord, I know you can see the screen of what the true me is, you can read my thoughts and intentions, help me work to purify the inside of me so that my screen shows a good person inside out not a good person outside only but has a dark heart. I wish I am like the good Samaritan who helped the needy without waiting to be noticed or rewarded. I wish I am like Mary who sat by your feet quietly not trying to grab the attention of anyone but enjoy her time with you.</a:t>
            </a:r>
            <a:endParaRPr b="0" lang="en-US" sz="3200" spc="-1" strike="noStrike">
              <a:solidFill>
                <a:srgbClr val="000000"/>
              </a:solidFill>
              <a:latin typeface="Arial"/>
            </a:endParaRPr>
          </a:p>
        </p:txBody>
      </p:sp>
      <p:pic>
        <p:nvPicPr>
          <p:cNvPr id="118" name="" descr=""/>
          <p:cNvPicPr/>
          <p:nvPr/>
        </p:nvPicPr>
        <p:blipFill>
          <a:blip r:embed="rId1"/>
          <a:stretch/>
        </p:blipFill>
        <p:spPr>
          <a:xfrm>
            <a:off x="108720" y="108360"/>
            <a:ext cx="1491120" cy="1515600"/>
          </a:xfrm>
          <a:prstGeom prst="rect">
            <a:avLst/>
          </a:prstGeom>
          <a:ln w="0">
            <a:noFill/>
          </a:ln>
        </p:spPr>
      </p:pic>
      <p:sp>
        <p:nvSpPr>
          <p:cNvPr id="119" name="PlaceHolder 42"/>
          <p:cNvSpPr txBox="1"/>
          <p:nvPr/>
        </p:nvSpPr>
        <p:spPr>
          <a:xfrm>
            <a:off x="457200" y="5715000"/>
            <a:ext cx="9144000" cy="945720"/>
          </a:xfrm>
          <a:prstGeom prst="rect">
            <a:avLst/>
          </a:prstGeom>
          <a:noFill/>
          <a:ln w="36720">
            <a:solidFill>
              <a:srgbClr val="3465a4"/>
            </a:solidFill>
            <a:round/>
          </a:ln>
        </p:spPr>
        <p:txBody>
          <a:bodyPr lIns="18360" rIns="18360" tIns="18360" bIns="18360" anchor="ctr">
            <a:normAutofit/>
          </a:bodyPr>
          <a:p>
            <a:pPr indent="-324000" algn="ctr">
              <a:lnSpc>
                <a:spcPct val="100000"/>
              </a:lnSpc>
              <a:buClr>
                <a:srgbClr val="000000"/>
              </a:buClr>
              <a:buFont typeface="Wingdings" charset="2"/>
              <a:buChar char=""/>
            </a:pPr>
            <a:r>
              <a:rPr b="1" lang="en-US" sz="2600" spc="-1" strike="noStrike">
                <a:solidFill>
                  <a:srgbClr val="000000"/>
                </a:solidFill>
                <a:highlight>
                  <a:srgbClr val="729fcf"/>
                </a:highlight>
                <a:latin typeface="Arial"/>
              </a:rPr>
              <a:t>“</a:t>
            </a:r>
            <a:r>
              <a:rPr b="1" lang="en-US" sz="2600" spc="-1" strike="noStrike">
                <a:solidFill>
                  <a:srgbClr val="000000"/>
                </a:solidFill>
                <a:highlight>
                  <a:srgbClr val="729fcf"/>
                </a:highlight>
                <a:latin typeface="Arial"/>
              </a:rPr>
              <a:t>Therefore take heed that the light which is in you is not darkness.” - Luke 11:35</a:t>
            </a:r>
            <a:endParaRPr b="1" lang="en-US" sz="2600" spc="-1" strike="noStrike">
              <a:solidFill>
                <a:srgbClr val="000000"/>
              </a:solidFill>
              <a:highlight>
                <a:srgbClr val="729fcf"/>
              </a:highlight>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Review - Chapter 9</a:t>
            </a:r>
            <a:endParaRPr b="0" lang="en-US" sz="4400" spc="-1" strike="noStrike">
              <a:solidFill>
                <a:srgbClr val="000000"/>
              </a:solidFill>
              <a:latin typeface="Arial"/>
            </a:endParaRPr>
          </a:p>
        </p:txBody>
      </p:sp>
      <p:sp>
        <p:nvSpPr>
          <p:cNvPr id="50" name="PlaceHolder 2"/>
          <p:cNvSpPr>
            <a:spLocks noGrp="1"/>
          </p:cNvSpPr>
          <p:nvPr>
            <p:ph/>
          </p:nvPr>
        </p:nvSpPr>
        <p:spPr>
          <a:xfrm>
            <a:off x="504000" y="1769040"/>
            <a:ext cx="9097200" cy="3260160"/>
          </a:xfrm>
          <a:prstGeom prst="rect">
            <a:avLst/>
          </a:prstGeom>
          <a:noFill/>
          <a:ln w="0">
            <a:noFill/>
          </a:ln>
        </p:spPr>
        <p:txBody>
          <a:bodyPr lIns="0" rIns="0" tIns="0" bIns="0" anchor="t">
            <a:normAutofit fontScale="80000"/>
          </a:bodyPr>
          <a:p>
            <a:pPr marL="432000" indent="-324000">
              <a:spcAft>
                <a:spcPts val="1417"/>
              </a:spcAft>
              <a:buClr>
                <a:srgbClr val="000000"/>
              </a:buClr>
              <a:buSzPct val="45000"/>
              <a:buFont typeface="Wingdings" charset="2"/>
              <a:buChar char=""/>
            </a:pPr>
            <a:r>
              <a:rPr b="0" lang="en-US" sz="3200" spc="-1" strike="noStrike">
                <a:solidFill>
                  <a:srgbClr val="000000"/>
                </a:solidFill>
                <a:latin typeface="Times New Roman"/>
              </a:rPr>
              <a:t>Worry not, God takes care of our earthly needs</a:t>
            </a:r>
            <a:endParaRPr b="0" lang="en-US" sz="3200" spc="-1" strike="noStrike">
              <a:solidFill>
                <a:srgbClr val="000000"/>
              </a:solidFill>
              <a:latin typeface="Arial"/>
            </a:endParaRPr>
          </a:p>
          <a:p>
            <a:pPr lvl="1" marL="864000" indent="-324000">
              <a:spcAft>
                <a:spcPts val="1134"/>
              </a:spcAft>
              <a:buClr>
                <a:srgbClr val="000000"/>
              </a:buClr>
              <a:buSzPct val="75000"/>
              <a:buFont typeface="Symbol" charset="2"/>
              <a:buChar char=""/>
              <a:tabLst>
                <a:tab algn="l" pos="0"/>
              </a:tabLst>
            </a:pPr>
            <a:r>
              <a:rPr b="0" lang="en-US" sz="2800" spc="-1" strike="noStrike">
                <a:solidFill>
                  <a:srgbClr val="000000"/>
                </a:solidFill>
                <a:latin typeface="Times New Roman"/>
              </a:rPr>
              <a:t> </a:t>
            </a:r>
            <a:r>
              <a:rPr b="1" lang="en-US" sz="2800" spc="-1" strike="noStrike">
                <a:solidFill>
                  <a:srgbClr val="000000"/>
                </a:solidFill>
                <a:latin typeface="Times New Roman"/>
              </a:rPr>
              <a:t>“</a:t>
            </a:r>
            <a:r>
              <a:rPr b="1" lang="en-US" sz="2800" spc="-1" strike="noStrike">
                <a:solidFill>
                  <a:srgbClr val="000000"/>
                </a:solidFill>
                <a:latin typeface="Times New Roman"/>
              </a:rPr>
              <a:t>Take nothing for the journey, neither staffs, nor bag nor bread nor money; and do not have two tunics apiece” – Luke 9:3</a:t>
            </a:r>
            <a:endParaRPr b="0" lang="en-US" sz="28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Discipleship</a:t>
            </a:r>
            <a:endParaRPr b="0" lang="en-US" sz="3200" spc="-1" strike="noStrike">
              <a:solidFill>
                <a:srgbClr val="000000"/>
              </a:solidFill>
              <a:latin typeface="Arial"/>
            </a:endParaRPr>
          </a:p>
          <a:p>
            <a:pPr lvl="1" marL="864000" indent="-324000">
              <a:lnSpc>
                <a:spcPct val="100000"/>
              </a:lnSpc>
              <a:spcAft>
                <a:spcPts val="1134"/>
              </a:spcAft>
              <a:buClr>
                <a:srgbClr val="000000"/>
              </a:buClr>
              <a:buSzPct val="75000"/>
              <a:buFont typeface="Symbol" charset="2"/>
              <a:buChar char=""/>
              <a:tabLst>
                <a:tab algn="l" pos="0"/>
              </a:tabLst>
            </a:pPr>
            <a:r>
              <a:rPr b="0" lang="en-US" sz="2800" spc="-1" strike="noStrike">
                <a:solidFill>
                  <a:srgbClr val="000000"/>
                </a:solidFill>
                <a:latin typeface="Times New Roman"/>
              </a:rPr>
              <a:t>Deny self, follow Him, serve not be served</a:t>
            </a:r>
            <a:endParaRPr b="0" lang="en-US" sz="2800" spc="-1" strike="noStrike">
              <a:solidFill>
                <a:srgbClr val="000000"/>
              </a:solidFill>
              <a:latin typeface="Arial"/>
            </a:endParaRPr>
          </a:p>
          <a:p>
            <a:pPr lvl="1" marL="864000" indent="-324000">
              <a:lnSpc>
                <a:spcPct val="100000"/>
              </a:lnSpc>
              <a:spcAft>
                <a:spcPts val="1134"/>
              </a:spcAft>
              <a:buClr>
                <a:srgbClr val="000000"/>
              </a:buClr>
              <a:buSzPct val="75000"/>
              <a:buFont typeface="Symbol" charset="2"/>
              <a:buChar char=""/>
              <a:tabLst>
                <a:tab algn="l" pos="0"/>
              </a:tabLst>
            </a:pPr>
            <a:r>
              <a:rPr b="0" lang="en-US" sz="2800" spc="-1" strike="noStrike">
                <a:solidFill>
                  <a:srgbClr val="000000"/>
                </a:solidFill>
                <a:latin typeface="Times New Roman"/>
              </a:rPr>
              <a:t>Least of us is greatest in God’s eyes, humility</a:t>
            </a:r>
            <a:endParaRPr b="0" lang="en-US" sz="2800" spc="-1" strike="noStrike">
              <a:solidFill>
                <a:srgbClr val="000000"/>
              </a:solidFill>
              <a:latin typeface="Arial"/>
            </a:endParaRPr>
          </a:p>
          <a:p>
            <a:pPr lvl="1" marL="864000" indent="-324000">
              <a:lnSpc>
                <a:spcPct val="100000"/>
              </a:lnSpc>
              <a:spcAft>
                <a:spcPts val="1134"/>
              </a:spcAft>
              <a:buClr>
                <a:srgbClr val="000000"/>
              </a:buClr>
              <a:buSzPct val="75000"/>
              <a:buFont typeface="Symbol" charset="2"/>
              <a:buChar char=""/>
              <a:tabLst>
                <a:tab algn="l" pos="0"/>
              </a:tabLst>
            </a:pPr>
            <a:r>
              <a:rPr b="0" lang="en-US" sz="2800" spc="-1" strike="noStrike">
                <a:solidFill>
                  <a:srgbClr val="000000"/>
                </a:solidFill>
                <a:latin typeface="Times New Roman"/>
              </a:rPr>
              <a:t>God comes 1</a:t>
            </a:r>
            <a:r>
              <a:rPr b="0" lang="en-US" sz="2800" spc="-1" strike="noStrike" baseline="33000">
                <a:solidFill>
                  <a:srgbClr val="000000"/>
                </a:solidFill>
                <a:latin typeface="Times New Roman"/>
              </a:rPr>
              <a:t>st</a:t>
            </a:r>
            <a:r>
              <a:rPr b="0" lang="en-US" sz="2800" spc="-1" strike="noStrike">
                <a:solidFill>
                  <a:srgbClr val="000000"/>
                </a:solidFill>
                <a:latin typeface="Times New Roman"/>
              </a:rPr>
              <a:t>, before family and friends. Ignore physical comfort</a:t>
            </a:r>
            <a:endParaRPr b="0" lang="en-US" sz="2800" spc="-1" strike="noStrike">
              <a:solidFill>
                <a:srgbClr val="000000"/>
              </a:solidFill>
              <a:latin typeface="Arial"/>
            </a:endParaRPr>
          </a:p>
        </p:txBody>
      </p:sp>
      <p:pic>
        <p:nvPicPr>
          <p:cNvPr id="51" name="" descr=""/>
          <p:cNvPicPr/>
          <p:nvPr/>
        </p:nvPicPr>
        <p:blipFill>
          <a:blip r:embed="rId1"/>
          <a:stretch/>
        </p:blipFill>
        <p:spPr>
          <a:xfrm>
            <a:off x="108720" y="108360"/>
            <a:ext cx="1491120" cy="1515600"/>
          </a:xfrm>
          <a:prstGeom prst="rect">
            <a:avLst/>
          </a:prstGeom>
          <a:ln w="0">
            <a:noFill/>
          </a:ln>
        </p:spPr>
      </p:pic>
      <p:sp>
        <p:nvSpPr>
          <p:cNvPr id="52" name="PlaceHolder 11"/>
          <p:cNvSpPr txBox="1"/>
          <p:nvPr/>
        </p:nvSpPr>
        <p:spPr>
          <a:xfrm>
            <a:off x="432000" y="5463360"/>
            <a:ext cx="9097200" cy="1053000"/>
          </a:xfrm>
          <a:prstGeom prst="rect">
            <a:avLst/>
          </a:prstGeom>
          <a:noFill/>
          <a:ln w="36720">
            <a:solidFill>
              <a:srgbClr val="3465a4"/>
            </a:solidFill>
            <a:round/>
          </a:ln>
        </p:spPr>
        <p:txBody>
          <a:bodyPr lIns="18360" rIns="18360" tIns="18360" bIns="18360" anchor="ctr">
            <a:normAutofit/>
          </a:bodyPr>
          <a:p>
            <a:pPr indent="-324000" algn="ctr">
              <a:lnSpc>
                <a:spcPct val="100000"/>
              </a:lnSpc>
              <a:buClr>
                <a:srgbClr val="000000"/>
              </a:buClr>
              <a:buFont typeface="Wingdings" charset="2"/>
              <a:buChar char=""/>
            </a:pPr>
            <a:r>
              <a:rPr b="1" lang="en-US" sz="2600" spc="-1" strike="noStrike">
                <a:solidFill>
                  <a:srgbClr val="000000"/>
                </a:solidFill>
                <a:latin typeface="Arial"/>
              </a:rPr>
              <a:t>“</a:t>
            </a:r>
            <a:r>
              <a:rPr b="1" lang="en-US" sz="2600" spc="-1" strike="noStrike">
                <a:solidFill>
                  <a:srgbClr val="000000"/>
                </a:solidFill>
                <a:latin typeface="Arial"/>
              </a:rPr>
              <a:t>If anyone would come after me, he must deny himself and take up his cross daily and follow me.” - Luke 9:2</a:t>
            </a:r>
            <a:endParaRPr b="1"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Chapter 10 Outline</a:t>
            </a:r>
            <a:endParaRPr b="0" lang="en-US" sz="4400" spc="-1" strike="noStrike">
              <a:solidFill>
                <a:srgbClr val="000000"/>
              </a:solidFill>
              <a:latin typeface="Arial"/>
            </a:endParaRPr>
          </a:p>
        </p:txBody>
      </p:sp>
      <p:sp>
        <p:nvSpPr>
          <p:cNvPr id="54" name="PlaceHolder 2"/>
          <p:cNvSpPr>
            <a:spLocks noGrp="1"/>
          </p:cNvSpPr>
          <p:nvPr>
            <p:ph/>
          </p:nvPr>
        </p:nvSpPr>
        <p:spPr>
          <a:xfrm>
            <a:off x="504000" y="1769040"/>
            <a:ext cx="8869680" cy="4384080"/>
          </a:xfrm>
          <a:prstGeom prst="rect">
            <a:avLst/>
          </a:prstGeom>
          <a:noFill/>
          <a:ln w="0">
            <a:noFill/>
          </a:ln>
        </p:spPr>
        <p:txBody>
          <a:bodyPr lIns="0" rIns="0" tIns="0" bIns="0" anchor="t">
            <a:normAutofit/>
          </a:bodyPr>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1-20: Appointing 70 apostles &amp; their preaching </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21-24: Lord Jesus rejoicing in the Spirit</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25-37: The Good Samaritan</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38-43: Martha the worker, Mary the sufferer</a:t>
            </a:r>
            <a:endParaRPr b="0" lang="en-US" sz="3200" spc="-1" strike="noStrike">
              <a:solidFill>
                <a:srgbClr val="000000"/>
              </a:solidFill>
              <a:latin typeface="Arial"/>
            </a:endParaRPr>
          </a:p>
        </p:txBody>
      </p:sp>
      <p:pic>
        <p:nvPicPr>
          <p:cNvPr id="55"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70 Apostles Sent Out (1)</a:t>
            </a:r>
            <a:endParaRPr b="0" lang="en-US" sz="4400" spc="-1" strike="noStrike">
              <a:solidFill>
                <a:srgbClr val="000000"/>
              </a:solidFill>
              <a:latin typeface="Arial"/>
            </a:endParaRPr>
          </a:p>
        </p:txBody>
      </p:sp>
      <p:sp>
        <p:nvSpPr>
          <p:cNvPr id="57" name="PlaceHolder 2"/>
          <p:cNvSpPr>
            <a:spLocks noGrp="1"/>
          </p:cNvSpPr>
          <p:nvPr>
            <p:ph/>
          </p:nvPr>
        </p:nvSpPr>
        <p:spPr>
          <a:xfrm>
            <a:off x="360000" y="1769040"/>
            <a:ext cx="4982400" cy="48603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Times New Roman"/>
              </a:rPr>
              <a:t>70 vs 72 Apostles? Why so many?</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000000"/>
                </a:solidFill>
                <a:latin typeface="Times New Roman"/>
              </a:rPr>
              <a:t>Correlation to 12 tribes of Israel</a:t>
            </a:r>
            <a:endParaRPr b="0" lang="en-US" sz="32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en-US" sz="3200" spc="-1" strike="noStrike">
                <a:solidFill>
                  <a:srgbClr val="000000"/>
                </a:solidFill>
                <a:latin typeface="Times New Roman"/>
              </a:rPr>
              <a:t>Why 2 by 2 instead of 1 by 1?</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Comfort, support, validation to the people</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Similar instructions as the 12 Apostles, God will provide</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Why </a:t>
            </a:r>
            <a:r>
              <a:rPr b="1" lang="en-US" sz="3200" spc="-1" strike="noStrike">
                <a:solidFill>
                  <a:srgbClr val="000000"/>
                </a:solidFill>
                <a:latin typeface="Times New Roman"/>
              </a:rPr>
              <a:t>“Greet no one along the road”</a:t>
            </a:r>
            <a:r>
              <a:rPr b="0" lang="en-US" sz="3200" spc="-1" strike="noStrike">
                <a:solidFill>
                  <a:srgbClr val="000000"/>
                </a:solidFill>
                <a:latin typeface="Times New Roman"/>
              </a:rPr>
              <a:t> </a:t>
            </a:r>
            <a:r>
              <a:rPr b="1" lang="en-US" sz="3200" spc="-1" strike="noStrike">
                <a:solidFill>
                  <a:srgbClr val="000000"/>
                </a:solidFill>
                <a:latin typeface="Times New Roman"/>
              </a:rPr>
              <a:t>– Luke 10:4</a:t>
            </a:r>
            <a:endParaRPr b="0" lang="en-US" sz="3200" spc="-1" strike="noStrike">
              <a:solidFill>
                <a:srgbClr val="000000"/>
              </a:solidFill>
              <a:latin typeface="Arial"/>
            </a:endParaRPr>
          </a:p>
          <a:p>
            <a:pPr lvl="1" marL="864000" indent="-324000">
              <a:buClr>
                <a:srgbClr val="000000"/>
              </a:buClr>
              <a:buSzPct val="75000"/>
              <a:buFont typeface="Symbol" charset="2"/>
              <a:buChar char=""/>
            </a:pPr>
            <a:r>
              <a:rPr b="0" lang="en-US" sz="3200" spc="-1" strike="noStrike">
                <a:solidFill>
                  <a:srgbClr val="000000"/>
                </a:solidFill>
                <a:latin typeface="Times New Roman"/>
              </a:rPr>
              <a:t>Distractions, long greetings.</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Why </a:t>
            </a:r>
            <a:r>
              <a:rPr b="1" lang="en-US" sz="3200" spc="-1" strike="noStrike">
                <a:solidFill>
                  <a:srgbClr val="000000"/>
                </a:solidFill>
                <a:latin typeface="Times New Roman"/>
              </a:rPr>
              <a:t>“Remain in the same house”</a:t>
            </a:r>
            <a:r>
              <a:rPr b="0" lang="en-US" sz="3200" spc="-1" strike="noStrike">
                <a:solidFill>
                  <a:srgbClr val="000000"/>
                </a:solidFill>
                <a:latin typeface="Times New Roman"/>
              </a:rPr>
              <a:t> </a:t>
            </a:r>
            <a:r>
              <a:rPr b="1" lang="en-US" sz="3200" spc="-1" strike="noStrike">
                <a:solidFill>
                  <a:srgbClr val="000000"/>
                </a:solidFill>
                <a:latin typeface="Times New Roman"/>
              </a:rPr>
              <a:t>– Luke 10:7</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000000"/>
                </a:solidFill>
                <a:latin typeface="Times New Roman"/>
              </a:rPr>
              <a:t>Avoid  competition among hosts</a:t>
            </a:r>
            <a:endParaRPr b="0" lang="en-US" sz="3200" spc="-1" strike="noStrike">
              <a:solidFill>
                <a:srgbClr val="000000"/>
              </a:solidFill>
              <a:latin typeface="Arial"/>
            </a:endParaRPr>
          </a:p>
        </p:txBody>
      </p:sp>
      <p:pic>
        <p:nvPicPr>
          <p:cNvPr id="58" name="" descr=""/>
          <p:cNvPicPr/>
          <p:nvPr/>
        </p:nvPicPr>
        <p:blipFill>
          <a:blip r:embed="rId1"/>
          <a:stretch/>
        </p:blipFill>
        <p:spPr>
          <a:xfrm>
            <a:off x="108720" y="108360"/>
            <a:ext cx="1491120" cy="1515600"/>
          </a:xfrm>
          <a:prstGeom prst="rect">
            <a:avLst/>
          </a:prstGeom>
          <a:ln w="0">
            <a:noFill/>
          </a:ln>
        </p:spPr>
      </p:pic>
      <p:pic>
        <p:nvPicPr>
          <p:cNvPr id="59" name="" descr=""/>
          <p:cNvPicPr/>
          <p:nvPr/>
        </p:nvPicPr>
        <p:blipFill>
          <a:blip r:embed="rId2"/>
          <a:stretch/>
        </p:blipFill>
        <p:spPr>
          <a:xfrm>
            <a:off x="5486400" y="1847520"/>
            <a:ext cx="4207680" cy="2802600"/>
          </a:xfrm>
          <a:prstGeom prst="rect">
            <a:avLst/>
          </a:prstGeom>
          <a:ln w="0">
            <a:noFill/>
          </a:ln>
        </p:spPr>
      </p:pic>
      <p:sp>
        <p:nvSpPr>
          <p:cNvPr id="60" name="PlaceHolder 13"/>
          <p:cNvSpPr txBox="1"/>
          <p:nvPr/>
        </p:nvSpPr>
        <p:spPr>
          <a:xfrm>
            <a:off x="5486400" y="5029200"/>
            <a:ext cx="4114800" cy="1487520"/>
          </a:xfrm>
          <a:prstGeom prst="rect">
            <a:avLst/>
          </a:prstGeom>
          <a:noFill/>
          <a:ln w="36720">
            <a:solidFill>
              <a:srgbClr val="3465a4"/>
            </a:solidFill>
            <a:round/>
          </a:ln>
        </p:spPr>
        <p:txBody>
          <a:bodyPr lIns="18360" rIns="18360" tIns="18360" bIns="18360" anchor="ctr">
            <a:normAutofit/>
          </a:bodyPr>
          <a:p>
            <a:pPr indent="-324000" algn="ctr">
              <a:lnSpc>
                <a:spcPct val="100000"/>
              </a:lnSpc>
              <a:buClr>
                <a:srgbClr val="000000"/>
              </a:buClr>
              <a:buFont typeface="Wingdings" charset="2"/>
              <a:buChar char=""/>
            </a:pPr>
            <a:r>
              <a:rPr b="1" lang="en-US" sz="2600" spc="-1" strike="noStrike">
                <a:solidFill>
                  <a:srgbClr val="000000"/>
                </a:solidFill>
                <a:latin typeface="Arial"/>
              </a:rPr>
              <a:t>“</a:t>
            </a:r>
            <a:r>
              <a:rPr b="1" lang="en-US" sz="2600" spc="-1" strike="noStrike">
                <a:solidFill>
                  <a:srgbClr val="000000"/>
                </a:solidFill>
                <a:latin typeface="Arial"/>
              </a:rPr>
              <a:t>Behold, I send you out as lambs among wolves.” - Luke 9:2</a:t>
            </a:r>
            <a:endParaRPr b="1"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70 Apostles Sent Out (2)</a:t>
            </a:r>
            <a:endParaRPr b="0" lang="en-US" sz="4400" spc="-1" strike="noStrike">
              <a:solidFill>
                <a:srgbClr val="000000"/>
              </a:solidFill>
              <a:latin typeface="Arial"/>
            </a:endParaRPr>
          </a:p>
        </p:txBody>
      </p:sp>
      <p:sp>
        <p:nvSpPr>
          <p:cNvPr id="62" name="PlaceHolder 2"/>
          <p:cNvSpPr>
            <a:spLocks noGrp="1"/>
          </p:cNvSpPr>
          <p:nvPr>
            <p:ph/>
          </p:nvPr>
        </p:nvSpPr>
        <p:spPr>
          <a:xfrm>
            <a:off x="504000" y="1769040"/>
            <a:ext cx="9097200" cy="4384080"/>
          </a:xfrm>
          <a:prstGeom prst="rect">
            <a:avLst/>
          </a:prstGeom>
          <a:noFill/>
          <a:ln w="0">
            <a:noFill/>
          </a:ln>
        </p:spPr>
        <p:txBody>
          <a:bodyPr lIns="0" rIns="0" tIns="0" bIns="0" anchor="t">
            <a:normAutofit fontScale="75000" lnSpcReduction="10000"/>
          </a:bodyPr>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Why </a:t>
            </a:r>
            <a:r>
              <a:rPr b="1" lang="en-US" sz="3200" spc="-1" strike="noStrike">
                <a:solidFill>
                  <a:srgbClr val="000000"/>
                </a:solidFill>
                <a:latin typeface="Times New Roman"/>
              </a:rPr>
              <a:t>“Remain in the same house”</a:t>
            </a:r>
            <a:r>
              <a:rPr b="0" lang="en-US" sz="3200" spc="-1" strike="noStrike">
                <a:solidFill>
                  <a:srgbClr val="000000"/>
                </a:solidFill>
                <a:latin typeface="Times New Roman"/>
              </a:rPr>
              <a:t> – Luke 10:7</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000000"/>
                </a:solidFill>
                <a:latin typeface="Times New Roman"/>
              </a:rPr>
              <a:t>Avoid competition among local hosts</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Show the power of God through healing of the sick and announce the kingdom of God is at their door.</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Times New Roman"/>
              </a:rPr>
              <a:t>Capernaum, Bethsaida, and Chorazin</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What happens to those who reject the apostles?</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1" lang="en-US" sz="3200" spc="-1" strike="noStrike">
                <a:solidFill>
                  <a:srgbClr val="000000"/>
                </a:solidFill>
                <a:latin typeface="Times New Roman"/>
              </a:rPr>
              <a:t>“</a:t>
            </a:r>
            <a:r>
              <a:rPr b="1" lang="en-US" sz="3200" spc="-1" strike="noStrike">
                <a:solidFill>
                  <a:srgbClr val="000000"/>
                </a:solidFill>
                <a:latin typeface="Times New Roman"/>
              </a:rPr>
              <a:t>Nevertheless do not rejoice in this, that the spirits are subject to you, but rather rejoice because your names are written in heaven.” - Luke 10:20</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Earthly success is okay, but focus on promise of salvation</a:t>
            </a:r>
            <a:endParaRPr b="0" lang="en-US" sz="3200" spc="-1" strike="noStrike">
              <a:solidFill>
                <a:srgbClr val="000000"/>
              </a:solidFill>
              <a:latin typeface="Arial"/>
            </a:endParaRPr>
          </a:p>
        </p:txBody>
      </p:sp>
      <p:pic>
        <p:nvPicPr>
          <p:cNvPr id="63"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Jesus Rejoices in the Spirit</a:t>
            </a:r>
            <a:endParaRPr b="0" lang="en-US" sz="4400" spc="-1" strike="noStrike">
              <a:solidFill>
                <a:srgbClr val="000000"/>
              </a:solidFill>
              <a:latin typeface="Arial"/>
            </a:endParaRPr>
          </a:p>
        </p:txBody>
      </p:sp>
      <p:sp>
        <p:nvSpPr>
          <p:cNvPr id="65" name="PlaceHolder 2"/>
          <p:cNvSpPr>
            <a:spLocks noGrp="1"/>
          </p:cNvSpPr>
          <p:nvPr>
            <p:ph/>
          </p:nvPr>
        </p:nvSpPr>
        <p:spPr>
          <a:xfrm>
            <a:off x="504000" y="1769040"/>
            <a:ext cx="9097200" cy="4384080"/>
          </a:xfrm>
          <a:prstGeom prst="rect">
            <a:avLst/>
          </a:prstGeom>
          <a:noFill/>
          <a:ln w="0">
            <a:noFill/>
          </a:ln>
        </p:spPr>
        <p:txBody>
          <a:bodyPr lIns="0" rIns="0" tIns="0" bIns="0" anchor="t">
            <a:normAutofit fontScale="87222" lnSpcReduction="20000"/>
          </a:bodyPr>
          <a:p>
            <a:pPr marL="432000" indent="-324000">
              <a:lnSpc>
                <a:spcPct val="100000"/>
              </a:lnSpc>
              <a:spcAft>
                <a:spcPts val="1417"/>
              </a:spcAft>
              <a:buClr>
                <a:srgbClr val="000000"/>
              </a:buClr>
              <a:buSzPct val="45000"/>
              <a:buFont typeface="Wingdings" charset="2"/>
              <a:buChar char=""/>
            </a:pPr>
            <a:r>
              <a:rPr b="1" lang="en-US" sz="3200" spc="-1" strike="noStrike">
                <a:solidFill>
                  <a:srgbClr val="000000"/>
                </a:solidFill>
                <a:latin typeface="Times New Roman"/>
              </a:rPr>
              <a:t>“</a:t>
            </a:r>
            <a:r>
              <a:rPr b="1" lang="en-US" sz="3200" spc="-1" strike="noStrike">
                <a:solidFill>
                  <a:srgbClr val="000000"/>
                </a:solidFill>
                <a:latin typeface="Times New Roman"/>
              </a:rPr>
              <a:t>In that hour Jesus rejoiced in the Spirit and said ‘I thank You, Father, Lord of heaven and earth…’” - Luke 10:21</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i="1" lang="en-US" sz="3200" spc="-1" strike="noStrike">
                <a:solidFill>
                  <a:srgbClr val="000000"/>
                </a:solidFill>
                <a:latin typeface="Times New Roman"/>
              </a:rPr>
              <a:t>Thrilled with joy</a:t>
            </a:r>
            <a:r>
              <a:rPr b="0" lang="en-US" sz="3200" spc="-1" strike="noStrike">
                <a:solidFill>
                  <a:srgbClr val="000000"/>
                </a:solidFill>
                <a:latin typeface="Times New Roman"/>
              </a:rPr>
              <a:t> over the work of his servants</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Giving thanks to God and not praising oneself</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1" lang="en-US" sz="3200" spc="-1" strike="noStrike">
                <a:solidFill>
                  <a:srgbClr val="000000"/>
                </a:solidFill>
                <a:latin typeface="Times New Roman"/>
              </a:rPr>
              <a:t>“</a:t>
            </a:r>
            <a:r>
              <a:rPr b="1" lang="en-US" sz="3200" spc="-1" strike="noStrike">
                <a:solidFill>
                  <a:srgbClr val="000000"/>
                </a:solidFill>
                <a:latin typeface="Times New Roman"/>
              </a:rPr>
              <a:t>Blessed are the eyes which see the things you see; for I tell you that many prophets and kings have desired to see what you see, and have not seen it, and to hear what you hear, and have not heard it.” - Luke 10:23-24</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Blessings of experiencing the ministry of the Lord Jesus Christ</a:t>
            </a:r>
            <a:endParaRPr b="0" lang="en-US" sz="3200" spc="-1" strike="noStrike">
              <a:solidFill>
                <a:srgbClr val="000000"/>
              </a:solidFill>
              <a:latin typeface="Arial"/>
            </a:endParaRPr>
          </a:p>
        </p:txBody>
      </p:sp>
      <p:pic>
        <p:nvPicPr>
          <p:cNvPr id="66"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The Lawyer Testing Jesus</a:t>
            </a:r>
            <a:endParaRPr b="0" lang="en-US" sz="4400" spc="-1" strike="noStrike">
              <a:solidFill>
                <a:srgbClr val="000000"/>
              </a:solidFill>
              <a:latin typeface="Arial"/>
            </a:endParaRPr>
          </a:p>
        </p:txBody>
      </p:sp>
      <p:sp>
        <p:nvSpPr>
          <p:cNvPr id="68" name="PlaceHolder 2"/>
          <p:cNvSpPr>
            <a:spLocks noGrp="1"/>
          </p:cNvSpPr>
          <p:nvPr>
            <p:ph/>
          </p:nvPr>
        </p:nvSpPr>
        <p:spPr>
          <a:xfrm>
            <a:off x="504000" y="1769040"/>
            <a:ext cx="9097200" cy="4403160"/>
          </a:xfrm>
          <a:prstGeom prst="rect">
            <a:avLst/>
          </a:prstGeom>
          <a:noFill/>
          <a:ln w="0">
            <a:noFill/>
          </a:ln>
        </p:spPr>
        <p:txBody>
          <a:bodyPr lIns="0" rIns="0" tIns="0" bIns="0" anchor="t">
            <a:normAutofit fontScale="81111"/>
          </a:bodyPr>
          <a:p>
            <a:pPr marL="432000" indent="-324000">
              <a:lnSpc>
                <a:spcPct val="100000"/>
              </a:lnSpc>
              <a:spcAft>
                <a:spcPts val="1417"/>
              </a:spcAft>
              <a:buClr>
                <a:srgbClr val="000000"/>
              </a:buClr>
              <a:buSzPct val="45000"/>
              <a:buFont typeface="Wingdings" charset="2"/>
              <a:buChar char=""/>
            </a:pPr>
            <a:r>
              <a:rPr b="1" lang="en-US" sz="3200" spc="-1" strike="noStrike">
                <a:solidFill>
                  <a:srgbClr val="000000"/>
                </a:solidFill>
                <a:latin typeface="Times New Roman"/>
              </a:rPr>
              <a:t>“</a:t>
            </a:r>
            <a:r>
              <a:rPr b="1" lang="en-US" sz="3200" spc="-1" strike="noStrike">
                <a:solidFill>
                  <a:srgbClr val="000000"/>
                </a:solidFill>
                <a:latin typeface="Times New Roman"/>
              </a:rPr>
              <a:t>You shall love the Lord your God with all your heart, with all your soul, with all your strength, and with all your mind,’ and ‘your neighbor as yourself.’” - Luke 10:27</a:t>
            </a:r>
            <a:endParaRPr b="1"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1" lang="en-US" sz="3200" spc="-1" strike="noStrike">
                <a:solidFill>
                  <a:srgbClr val="000000"/>
                </a:solidFill>
                <a:latin typeface="Times New Roman"/>
              </a:rPr>
              <a:t>“</a:t>
            </a:r>
            <a:r>
              <a:rPr b="1" lang="en-US" sz="3200" spc="-1" strike="noStrike">
                <a:solidFill>
                  <a:srgbClr val="000000"/>
                </a:solidFill>
                <a:latin typeface="Times New Roman"/>
              </a:rPr>
              <a:t>You have answered rightly; do this and you will live.” - Luke 10:28</a:t>
            </a:r>
            <a:endParaRPr b="1"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Relationship with God and relationship with others</a:t>
            </a:r>
            <a:endParaRPr b="0" lang="en-US" sz="3200" spc="-1" strike="noStrike">
              <a:solidFill>
                <a:srgbClr val="000000"/>
              </a:solidFill>
              <a:latin typeface="Arial"/>
            </a:endParaRPr>
          </a:p>
          <a:p>
            <a:pPr lvl="1" marL="864000" indent="-324000">
              <a:lnSpc>
                <a:spcPct val="100000"/>
              </a:lnSpc>
              <a:spcBef>
                <a:spcPts val="1134"/>
              </a:spcBef>
              <a:buClr>
                <a:srgbClr val="000000"/>
              </a:buClr>
              <a:buSzPct val="75000"/>
              <a:buFont typeface="Symbol" charset="2"/>
              <a:buChar char=""/>
            </a:pPr>
            <a:r>
              <a:rPr b="0" lang="en-US" sz="3200" spc="-1" strike="noStrike">
                <a:solidFill>
                  <a:srgbClr val="000000"/>
                </a:solidFill>
                <a:latin typeface="Times New Roman"/>
              </a:rPr>
              <a:t>Knowing the Word is not enough, one must follow it through their actions</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1" lang="en-US" sz="3200" spc="-1" strike="noStrike">
                <a:solidFill>
                  <a:srgbClr val="000000"/>
                </a:solidFill>
                <a:latin typeface="Times New Roman"/>
              </a:rPr>
              <a:t>“</a:t>
            </a:r>
            <a:r>
              <a:rPr b="1" lang="en-US" sz="3200" spc="-1" strike="noStrike">
                <a:solidFill>
                  <a:srgbClr val="000000"/>
                </a:solidFill>
                <a:latin typeface="Times New Roman"/>
              </a:rPr>
              <a:t>And who is my neighbor?” - Luke 10:29</a:t>
            </a:r>
            <a:endParaRPr b="1" lang="en-US" sz="3200" spc="-1" strike="noStrike">
              <a:solidFill>
                <a:srgbClr val="000000"/>
              </a:solidFill>
              <a:latin typeface="Arial"/>
            </a:endParaRPr>
          </a:p>
        </p:txBody>
      </p:sp>
      <p:pic>
        <p:nvPicPr>
          <p:cNvPr id="69" name="" descr=""/>
          <p:cNvPicPr/>
          <p:nvPr/>
        </p:nvPicPr>
        <p:blipFill>
          <a:blip r:embed="rId1"/>
          <a:stretch/>
        </p:blipFill>
        <p:spPr>
          <a:xfrm>
            <a:off x="108720" y="108360"/>
            <a:ext cx="1491120" cy="15156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1828800" y="301320"/>
            <a:ext cx="6378840" cy="1138320"/>
          </a:xfrm>
          <a:prstGeom prst="rect">
            <a:avLst/>
          </a:prstGeom>
          <a:noFill/>
          <a:ln w="0">
            <a:noFill/>
          </a:ln>
        </p:spPr>
        <p:txBody>
          <a:bodyPr lIns="0" rIns="0" tIns="0" bIns="0" anchor="ctr">
            <a:noAutofit/>
          </a:bodyPr>
          <a:p>
            <a:pPr indent="0">
              <a:lnSpc>
                <a:spcPct val="100000"/>
              </a:lnSpc>
              <a:buNone/>
              <a:tabLst>
                <a:tab algn="l" pos="0"/>
              </a:tabLst>
            </a:pPr>
            <a:r>
              <a:rPr b="0" lang="en-US" sz="4400" spc="-1" strike="noStrike">
                <a:solidFill>
                  <a:srgbClr val="000000"/>
                </a:solidFill>
                <a:latin typeface="Times New Roman"/>
              </a:rPr>
              <a:t>The Good Samaritan</a:t>
            </a:r>
            <a:endParaRPr b="0" lang="en-US" sz="4400" spc="-1" strike="noStrike">
              <a:solidFill>
                <a:srgbClr val="000000"/>
              </a:solidFill>
              <a:latin typeface="Arial"/>
            </a:endParaRPr>
          </a:p>
        </p:txBody>
      </p:sp>
      <p:sp>
        <p:nvSpPr>
          <p:cNvPr id="71" name="PlaceHolder 2"/>
          <p:cNvSpPr>
            <a:spLocks noGrp="1"/>
          </p:cNvSpPr>
          <p:nvPr>
            <p:ph/>
          </p:nvPr>
        </p:nvSpPr>
        <p:spPr>
          <a:xfrm>
            <a:off x="504000" y="1769040"/>
            <a:ext cx="5439600" cy="4860360"/>
          </a:xfrm>
          <a:prstGeom prst="rect">
            <a:avLst/>
          </a:prstGeom>
          <a:noFill/>
          <a:ln w="0">
            <a:noFill/>
          </a:ln>
        </p:spPr>
        <p:txBody>
          <a:bodyPr lIns="0" rIns="0" tIns="0" bIns="0" anchor="t">
            <a:normAutofit fontScale="75000" lnSpcReduction="10000"/>
          </a:bodyPr>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Man traveling from Jerusalem to Jericho was robbed and beaten</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Priest and Levite pass him by walking on the other side</a:t>
            </a:r>
            <a:endParaRPr b="0" lang="en-US" sz="3200" spc="-1" strike="noStrike">
              <a:solidFill>
                <a:srgbClr val="000000"/>
              </a:solidFill>
              <a:latin typeface="Arial"/>
            </a:endParaRPr>
          </a:p>
          <a:p>
            <a:pPr marL="432000" indent="-324000">
              <a:lnSpc>
                <a:spcPct val="100000"/>
              </a:lnSpc>
              <a:spcAft>
                <a:spcPts val="1417"/>
              </a:spcAft>
              <a:buClr>
                <a:srgbClr val="000000"/>
              </a:buClr>
              <a:buSzPct val="45000"/>
              <a:buFont typeface="Wingdings" charset="2"/>
              <a:buChar char=""/>
            </a:pPr>
            <a:r>
              <a:rPr b="0" lang="en-US" sz="3200" spc="-1" strike="noStrike">
                <a:solidFill>
                  <a:srgbClr val="000000"/>
                </a:solidFill>
                <a:latin typeface="Times New Roman"/>
              </a:rPr>
              <a:t>The Samaritan had </a:t>
            </a:r>
            <a:r>
              <a:rPr b="1" lang="en-US" sz="3200" spc="-1" strike="noStrike">
                <a:solidFill>
                  <a:srgbClr val="000000"/>
                </a:solidFill>
                <a:latin typeface="Times New Roman"/>
              </a:rPr>
              <a:t>COMPASSION</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000000"/>
                </a:solidFill>
                <a:latin typeface="Times New Roman"/>
              </a:rPr>
              <a:t>Bandaged, poured oil &amp; wine, put him on his animal, took him to an inn, and got a care taker the next day. Without being asked.</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000000"/>
                </a:solidFill>
                <a:latin typeface="Times New Roman"/>
              </a:rPr>
              <a:t>Sacrificed time, resources, and personal safety</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3200" spc="-1" strike="noStrike">
                <a:solidFill>
                  <a:srgbClr val="000000"/>
                </a:solidFill>
                <a:latin typeface="Times New Roman"/>
              </a:rPr>
              <a:t>Who was the neighbor? </a:t>
            </a:r>
            <a:endParaRPr b="0" lang="en-US" sz="3200" spc="-1" strike="noStrike">
              <a:solidFill>
                <a:srgbClr val="000000"/>
              </a:solidFill>
              <a:latin typeface="Arial"/>
            </a:endParaRPr>
          </a:p>
        </p:txBody>
      </p:sp>
      <p:pic>
        <p:nvPicPr>
          <p:cNvPr id="72" name="" descr=""/>
          <p:cNvPicPr/>
          <p:nvPr/>
        </p:nvPicPr>
        <p:blipFill>
          <a:blip r:embed="rId1"/>
          <a:stretch/>
        </p:blipFill>
        <p:spPr>
          <a:xfrm>
            <a:off x="108720" y="108360"/>
            <a:ext cx="1491120" cy="1515600"/>
          </a:xfrm>
          <a:prstGeom prst="rect">
            <a:avLst/>
          </a:prstGeom>
          <a:ln w="0">
            <a:noFill/>
          </a:ln>
        </p:spPr>
      </p:pic>
      <p:pic>
        <p:nvPicPr>
          <p:cNvPr id="73" name="" descr=""/>
          <p:cNvPicPr/>
          <p:nvPr/>
        </p:nvPicPr>
        <p:blipFill>
          <a:blip r:embed="rId2"/>
          <a:stretch/>
        </p:blipFill>
        <p:spPr>
          <a:xfrm>
            <a:off x="6136200" y="1828800"/>
            <a:ext cx="3510360" cy="48286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1434</TotalTime>
  <Application>LibreOffice/7.6.3.2$Windows_X86_64 LibreOffice_project/29d686fea9f6705b262d369fede658f824154cc0</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2024-11-13T18:45:29Z</dcterms:created>
  <dc:creator/>
  <dc:description>Those creative commons textures have been used:
http://www.flickr.com/photos/kellyloveswhales/3505365913/ by 'Kelly Loves Whales'
http://www.flickr.com/photos/digitalyardsale/4806075532/in/photostream/ by Nick Merritt
License: https://creativecommons.org/licenses/by-sa/3.0/</dc:description>
  <dc:language>en-US</dc:language>
  <cp:lastModifiedBy/>
  <dcterms:modified xsi:type="dcterms:W3CDTF">2024-11-14T20:59:37Z</dcterms:modified>
  <cp:revision>48</cp:revision>
  <dc:subject/>
  <dc:title>Vintage</dc:title>
</cp:coreProperties>
</file>

<file path=docProps/custom.xml><?xml version="1.0" encoding="utf-8"?>
<Properties xmlns="http://schemas.openxmlformats.org/officeDocument/2006/custom-properties" xmlns:vt="http://schemas.openxmlformats.org/officeDocument/2006/docPropsVTypes"/>
</file>